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6"/>
  </p:notesMasterIdLst>
  <p:sldIdLst>
    <p:sldId id="296" r:id="rId2"/>
    <p:sldId id="338" r:id="rId3"/>
    <p:sldId id="329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5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2" r:id="rId24"/>
    <p:sldId id="328" r:id="rId25"/>
  </p:sldIdLst>
  <p:sldSz cx="9144000" cy="6858000" type="screen4x3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ção Predefinida" id="{7E00A9E2-119D-40EF-A5C0-65315EDCDA39}">
          <p14:sldIdLst>
            <p14:sldId id="296"/>
            <p14:sldId id="338"/>
            <p14:sldId id="329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53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57F"/>
    <a:srgbClr val="233263"/>
    <a:srgbClr val="243466"/>
    <a:srgbClr val="2A3978"/>
    <a:srgbClr val="1A3296"/>
    <a:srgbClr val="BCBDBF"/>
    <a:srgbClr val="374E9C"/>
    <a:srgbClr val="989A9D"/>
    <a:srgbClr val="425FBC"/>
    <a:srgbClr val="4958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Estilo Escuro 1 - Destaqu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Estilo E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Estilo com Tema 2 - Destaqu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com Tema 1 - Destaqu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Estilo Claro 1 - Destaqu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Destaqu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Estilo Escuro 2 - Destaque 5/Destaqu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Estilo Escuro 2 - Destaque 1/Destaqu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Estilo Escuro 2 - Destaque 3/Destaqu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AF606853-7671-496A-8E4F-DF71F8EC918B}" styleName="Estilo Escuro 1 - Destaqu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Estilo Escuro 1 - Destaqu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9" autoAdjust="0"/>
    <p:restoredTop sz="94667" autoAdjust="0"/>
  </p:normalViewPr>
  <p:slideViewPr>
    <p:cSldViewPr>
      <p:cViewPr>
        <p:scale>
          <a:sx n="81" d="100"/>
          <a:sy n="81" d="100"/>
        </p:scale>
        <p:origin x="147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20B12-CA3B-43AE-8EA9-BE21E357C4A2}" type="datetimeFigureOut">
              <a:rPr lang="pt-PT" smtClean="0"/>
              <a:pPr/>
              <a:t>16/09/2024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3E0ED-A8F9-40F6-9FDB-39BC2D7FC4E0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985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16F3-9BA3-4867-ABAE-26125BCFBDCD}" type="datetime1">
              <a:rPr lang="pt-PT" smtClean="0"/>
              <a:pPr/>
              <a:t>16/09/2024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AB45-1F73-49B8-B8F9-45C5BBD5F4F5}" type="datetime1">
              <a:rPr lang="pt-PT" smtClean="0"/>
              <a:pPr/>
              <a:t>16/09/2024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CBB8-F59D-41B8-8736-CECDA71FF702}" type="datetime1">
              <a:rPr lang="pt-PT" smtClean="0"/>
              <a:pPr/>
              <a:t>16/09/2024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9223-BCE3-4A62-97FB-D4060E8C16DC}" type="datetime1">
              <a:rPr lang="pt-PT" smtClean="0"/>
              <a:pPr/>
              <a:t>16/09/2024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7578-E956-43C9-8E4D-8B2DFF5081AF}" type="datetime1">
              <a:rPr lang="pt-PT" smtClean="0"/>
              <a:pPr/>
              <a:t>16/09/2024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503B-297F-476B-BDAC-EA08AAC06EAF}" type="datetime1">
              <a:rPr lang="pt-PT" smtClean="0"/>
              <a:pPr/>
              <a:t>16/09/2024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DD04-52D3-40ED-A34A-852C9F53B4E5}" type="datetime1">
              <a:rPr lang="pt-PT" smtClean="0"/>
              <a:pPr/>
              <a:t>16/09/2024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F3C9-E003-446F-9DF7-57D79AEB50B1}" type="datetime1">
              <a:rPr lang="pt-PT" smtClean="0"/>
              <a:pPr/>
              <a:t>16/09/2024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E144-2E01-42B8-B3F5-7E007DFAE2D8}" type="datetime1">
              <a:rPr lang="pt-PT" smtClean="0"/>
              <a:pPr/>
              <a:t>16/09/2024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BBB1-B844-4654-B226-A7F5B1394EA0}" type="datetime1">
              <a:rPr lang="pt-PT" smtClean="0"/>
              <a:pPr/>
              <a:t>16/09/2024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960A-83B9-4B32-9E27-C04020E5AC68}" type="datetime1">
              <a:rPr lang="pt-PT" smtClean="0"/>
              <a:pPr/>
              <a:t>16/09/2024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6B52F-B6E5-4C25-BCD6-D81BFA0B7D07}" type="datetime1">
              <a:rPr lang="pt-PT" smtClean="0"/>
              <a:pPr/>
              <a:t>16/09/2024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F5C2C-51E4-47E4-9DFB-3AC4C5D92474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9505" y="-6350"/>
            <a:ext cx="9907588" cy="687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077965" y="2854677"/>
            <a:ext cx="403244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PT" b="1" dirty="0">
                <a:latin typeface="Myriad Pro" pitchFamily="34" charset="0"/>
              </a:rPr>
              <a:t>ISUTC</a:t>
            </a:r>
            <a:r>
              <a:rPr lang="pt-PT" dirty="0">
                <a:latin typeface="Myriad Pro" pitchFamily="34" charset="0"/>
              </a:rPr>
              <a:t> INSTITUTO </a:t>
            </a:r>
            <a:r>
              <a:rPr lang="pt-PT" b="1" dirty="0">
                <a:latin typeface="Myriad Pro" pitchFamily="34" charset="0"/>
              </a:rPr>
              <a:t>SUPERIOR</a:t>
            </a:r>
            <a:r>
              <a:rPr lang="pt-PT" dirty="0">
                <a:latin typeface="Myriad Pro" pitchFamily="34" charset="0"/>
              </a:rPr>
              <a:t> DE </a:t>
            </a:r>
          </a:p>
          <a:p>
            <a:r>
              <a:rPr lang="pt-PT" b="1" dirty="0">
                <a:latin typeface="Myriad Pro" pitchFamily="34" charset="0"/>
              </a:rPr>
              <a:t>TRANSPORTES</a:t>
            </a:r>
            <a:r>
              <a:rPr lang="pt-PT" dirty="0">
                <a:latin typeface="Myriad Pro" pitchFamily="34" charset="0"/>
              </a:rPr>
              <a:t> E </a:t>
            </a:r>
            <a:r>
              <a:rPr lang="pt-PT" b="1" dirty="0">
                <a:latin typeface="Myriad Pro" pitchFamily="34" charset="0"/>
              </a:rPr>
              <a:t>COMUNICAÇÕES</a:t>
            </a:r>
          </a:p>
        </p:txBody>
      </p:sp>
      <p:pic>
        <p:nvPicPr>
          <p:cNvPr id="2053" name="Picture 5" descr="C:\Users\smaia.ISUTC\Desktop\ENTER\logos\ISUTC ProfPic 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763805"/>
            <a:ext cx="3024336" cy="141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1">
            <a:extLst>
              <a:ext uri="{FF2B5EF4-FFF2-40B4-BE49-F238E27FC236}">
                <a16:creationId xmlns:a16="http://schemas.microsoft.com/office/drawing/2014/main" id="{5B60D95D-63FD-4550-0A15-C0313C9E2592}"/>
              </a:ext>
            </a:extLst>
          </p:cNvPr>
          <p:cNvSpPr txBox="1"/>
          <p:nvPr/>
        </p:nvSpPr>
        <p:spPr>
          <a:xfrm>
            <a:off x="5070406" y="4076121"/>
            <a:ext cx="44676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PT" b="1" dirty="0">
                <a:latin typeface="Myriad Pro" pitchFamily="34" charset="0"/>
              </a:rPr>
              <a:t>Programação 1</a:t>
            </a:r>
            <a:endParaRPr lang="pt-PT" b="1" i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160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0" y="1196752"/>
            <a:ext cx="9144000" cy="51845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Array</a:t>
            </a:r>
            <a:r>
              <a:rPr lang="pt-PT" sz="2400" b="1" dirty="0">
                <a:solidFill>
                  <a:srgbClr val="2A3978"/>
                </a:solidFill>
              </a:rPr>
              <a:t> Unidimensional: acesso aos elementos</a:t>
            </a:r>
          </a:p>
          <a:p>
            <a:pPr algn="just"/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Cada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elemento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do array é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acessado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através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do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seu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índice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|</a:t>
            </a:r>
            <a:r>
              <a:rPr lang="en-US" sz="2400" b="1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posição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.</a:t>
            </a:r>
          </a:p>
          <a:p>
            <a:pPr algn="just"/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Para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aceder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a um valor do array,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indique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o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nome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do array e o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índice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do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elemento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entre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parênteses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rectos.</a:t>
            </a:r>
          </a:p>
          <a:p>
            <a:pPr algn="just"/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  </a:t>
            </a:r>
          </a:p>
          <a:p>
            <a:pPr algn="just"/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                  0           1          2           3          4          5          6                   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índice</a:t>
            </a:r>
            <a:endParaRPr lang="en-US" sz="2400" dirty="0">
              <a:solidFill>
                <a:srgbClr val="2D357F"/>
              </a:solidFill>
              <a:latin typeface="+mj-lt"/>
              <a:cs typeface="Courier New" panose="02070309020205020404" pitchFamily="49" charset="0"/>
            </a:endParaRPr>
          </a:p>
          <a:p>
            <a:pPr algn="just"/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Para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índices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, é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comum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a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utilização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das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variáveis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</a:t>
            </a:r>
            <a:r>
              <a:rPr lang="en-US" sz="2400" b="1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, j</a:t>
            </a:r>
          </a:p>
          <a:p>
            <a:pPr algn="just"/>
            <a:endParaRPr lang="pt-PT" sz="2400" b="1" dirty="0">
              <a:solidFill>
                <a:srgbClr val="2A3978"/>
              </a:solidFill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3AD7BBE4-78AB-A04A-7B8B-9F5260FA48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809868"/>
              </p:ext>
            </p:extLst>
          </p:nvPr>
        </p:nvGraphicFramePr>
        <p:xfrm>
          <a:off x="996281" y="4149080"/>
          <a:ext cx="6095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417165059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74090969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3394256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019886818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61398039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609144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341513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432218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C130958-0F28-640A-FC4F-4EEDD67563D5}"/>
              </a:ext>
            </a:extLst>
          </p:cNvPr>
          <p:cNvCxnSpPr/>
          <p:nvPr/>
        </p:nvCxnSpPr>
        <p:spPr>
          <a:xfrm flipH="1">
            <a:off x="7207030" y="4005064"/>
            <a:ext cx="6480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48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0" y="1196752"/>
            <a:ext cx="9144000" cy="51845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Array</a:t>
            </a:r>
            <a:r>
              <a:rPr lang="pt-PT" sz="2400" b="1" dirty="0">
                <a:solidFill>
                  <a:srgbClr val="2A3978"/>
                </a:solidFill>
              </a:rPr>
              <a:t> Unidimensional: acesso aos elementos</a:t>
            </a:r>
          </a:p>
          <a:p>
            <a:pPr algn="just"/>
            <a:endParaRPr lang="en-US" sz="2400" dirty="0">
              <a:solidFill>
                <a:srgbClr val="2D357F"/>
              </a:solidFill>
              <a:latin typeface="+mj-lt"/>
              <a:cs typeface="Courier New" panose="02070309020205020404" pitchFamily="49" charset="0"/>
            </a:endParaRPr>
          </a:p>
          <a:p>
            <a:pPr algn="just"/>
            <a:r>
              <a:rPr lang="en-US" sz="2400" dirty="0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                   0           1          2           3          4          5          6                   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Courier New" panose="02070309020205020404" pitchFamily="49" charset="0"/>
              </a:rPr>
              <a:t>índice</a:t>
            </a:r>
            <a:endParaRPr lang="en-US" sz="2400" dirty="0">
              <a:solidFill>
                <a:srgbClr val="2D357F"/>
              </a:solidFill>
              <a:latin typeface="+mj-lt"/>
              <a:cs typeface="Courier New" panose="02070309020205020404" pitchFamily="49" charset="0"/>
            </a:endParaRPr>
          </a:p>
          <a:p>
            <a:pPr algn="just"/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V =</a:t>
            </a:r>
          </a:p>
          <a:p>
            <a:pPr algn="just"/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Valor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inicial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e valor final do Array (vector)</a:t>
            </a:r>
          </a:p>
          <a:p>
            <a:pPr algn="just"/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PT" sz="2400" dirty="0">
                <a:solidFill>
                  <a:srgbClr val="2A3978"/>
                </a:solidFill>
              </a:rPr>
              <a:t>Onde</a:t>
            </a:r>
            <a:r>
              <a:rPr lang="pt-PT" sz="2400" b="1" dirty="0">
                <a:solidFill>
                  <a:srgbClr val="2A3978"/>
                </a:solidFill>
              </a:rPr>
              <a:t> </a:t>
            </a:r>
            <a:r>
              <a:rPr lang="pt-PT" sz="2400" b="1" dirty="0" err="1">
                <a:solidFill>
                  <a:srgbClr val="2A3978"/>
                </a:solidFill>
              </a:rPr>
              <a:t>V.length</a:t>
            </a:r>
            <a:r>
              <a:rPr lang="pt-PT" sz="2400" b="1" dirty="0">
                <a:solidFill>
                  <a:srgbClr val="2A3978"/>
                </a:solidFill>
              </a:rPr>
              <a:t> </a:t>
            </a:r>
            <a:r>
              <a:rPr lang="pt-PT" sz="2400" dirty="0">
                <a:solidFill>
                  <a:srgbClr val="2A3978"/>
                </a:solidFill>
              </a:rPr>
              <a:t>é o tamanho to </a:t>
            </a:r>
            <a:r>
              <a:rPr lang="pt-PT" sz="2400" dirty="0" err="1">
                <a:solidFill>
                  <a:srgbClr val="2A3978"/>
                </a:solidFill>
              </a:rPr>
              <a:t>vector</a:t>
            </a:r>
            <a:r>
              <a:rPr lang="pt-PT" sz="2400" dirty="0">
                <a:solidFill>
                  <a:srgbClr val="2A3978"/>
                </a:solidFill>
              </a:rPr>
              <a:t> (quantidade de elementos)</a:t>
            </a:r>
            <a:endParaRPr lang="pt-PT" sz="2400" b="1" dirty="0">
              <a:solidFill>
                <a:srgbClr val="2A3978"/>
              </a:solidFill>
            </a:endParaRPr>
          </a:p>
          <a:p>
            <a:pPr algn="just"/>
            <a:endParaRPr lang="pt-PT" sz="2400" b="1" dirty="0">
              <a:solidFill>
                <a:srgbClr val="2A3978"/>
              </a:solidFill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3AD7BBE4-78AB-A04A-7B8B-9F5260FA48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719262"/>
              </p:ext>
            </p:extLst>
          </p:nvPr>
        </p:nvGraphicFramePr>
        <p:xfrm>
          <a:off x="1043608" y="2358092"/>
          <a:ext cx="6095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417165059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74090969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3394256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019886818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61398039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609144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341513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432218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C130958-0F28-640A-FC4F-4EEDD67563D5}"/>
              </a:ext>
            </a:extLst>
          </p:cNvPr>
          <p:cNvCxnSpPr/>
          <p:nvPr/>
        </p:nvCxnSpPr>
        <p:spPr>
          <a:xfrm flipH="1">
            <a:off x="7308304" y="2132856"/>
            <a:ext cx="6480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CEA6767-FD23-85FA-DE85-5604181990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2998244"/>
            <a:ext cx="4295529" cy="7751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6846BD4-5D7B-22CF-AF4A-AC9DA37DC3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4742099"/>
            <a:ext cx="5493798" cy="693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17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0" y="1196752"/>
            <a:ext cx="914400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Array</a:t>
            </a:r>
            <a:r>
              <a:rPr lang="pt-PT" sz="2400" b="1" dirty="0">
                <a:solidFill>
                  <a:srgbClr val="2A3978"/>
                </a:solidFill>
              </a:rPr>
              <a:t> Unidimensional: imprimir os elementos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089E63-BEF9-3050-8F43-24EFB3999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24713"/>
            <a:ext cx="7776864" cy="4661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114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0" y="1196752"/>
            <a:ext cx="914400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Array</a:t>
            </a:r>
            <a:r>
              <a:rPr lang="pt-PT" sz="2400" b="1" dirty="0">
                <a:solidFill>
                  <a:srgbClr val="2A3978"/>
                </a:solidFill>
              </a:rPr>
              <a:t> Unidimensional: imprimir os elementos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882E252-0EBD-B38D-1410-EDE6E1A97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70" y="1803721"/>
            <a:ext cx="8213660" cy="339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875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15887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>
                <a:solidFill>
                  <a:srgbClr val="233263"/>
                </a:solidFill>
              </a:rPr>
              <a:t>Exemplo</a:t>
            </a:r>
            <a:endParaRPr lang="pt-PT" sz="2400" b="1" dirty="0">
              <a:solidFill>
                <a:srgbClr val="233263"/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pt-PT" sz="2400" dirty="0">
                <a:solidFill>
                  <a:srgbClr val="233263"/>
                </a:solidFill>
              </a:rPr>
              <a:t>Escreva um programa que determina a média dos valores de um </a:t>
            </a:r>
            <a:r>
              <a:rPr lang="pt-PT" sz="2400" dirty="0" err="1">
                <a:solidFill>
                  <a:srgbClr val="233263"/>
                </a:solidFill>
              </a:rPr>
              <a:t>array</a:t>
            </a:r>
            <a:r>
              <a:rPr lang="pt-PT" sz="2400" dirty="0">
                <a:solidFill>
                  <a:srgbClr val="233263"/>
                </a:solidFill>
              </a:rPr>
              <a:t> de inteiros.</a:t>
            </a:r>
          </a:p>
        </p:txBody>
      </p:sp>
    </p:spTree>
    <p:extLst>
      <p:ext uri="{BB962C8B-B14F-4D97-AF65-F5344CB8AC3E}">
        <p14:creationId xmlns:p14="http://schemas.microsoft.com/office/powerpoint/2010/main" val="127453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30243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33263"/>
                </a:solidFill>
              </a:rPr>
              <a:t>Arrays</a:t>
            </a:r>
            <a:r>
              <a:rPr lang="pt-PT" sz="2400" b="1" dirty="0">
                <a:solidFill>
                  <a:srgbClr val="233263"/>
                </a:solidFill>
              </a:rPr>
              <a:t> Unidimensionais (</a:t>
            </a:r>
            <a:r>
              <a:rPr lang="pt-PT" sz="2400" b="1" dirty="0" err="1">
                <a:solidFill>
                  <a:srgbClr val="233263"/>
                </a:solidFill>
              </a:rPr>
              <a:t>Vectores</a:t>
            </a:r>
            <a:r>
              <a:rPr lang="pt-PT" sz="2400" b="1" dirty="0">
                <a:solidFill>
                  <a:srgbClr val="233263"/>
                </a:solidFill>
              </a:rPr>
              <a:t>): limitações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PT" sz="2400" dirty="0">
                <a:solidFill>
                  <a:srgbClr val="243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Armazena apenas uma linha de informação | conjunto de informação do mesmo tipo;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PT" sz="2400" dirty="0">
              <a:solidFill>
                <a:srgbClr val="2434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PT" sz="2400" dirty="0">
              <a:solidFill>
                <a:srgbClr val="2434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PT" sz="2400" dirty="0">
                <a:solidFill>
                  <a:srgbClr val="243466"/>
                </a:solidFill>
              </a:rPr>
              <a:t>Utiliza apenas um índice para localizar determinada informação</a:t>
            </a:r>
          </a:p>
          <a:p>
            <a:r>
              <a:rPr lang="pt-PT" sz="2400" dirty="0">
                <a:solidFill>
                  <a:srgbClr val="243466"/>
                </a:solidFill>
              </a:rPr>
              <a:t>V[i]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9735693D-7E0C-D7F8-10DD-F25806FA0C9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11560" y="2708920"/>
          <a:ext cx="6095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417165059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74090969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3394256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019886818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61398039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609144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341513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432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29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-25032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51845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33263"/>
                </a:solidFill>
              </a:rPr>
              <a:t>Arrays</a:t>
            </a:r>
            <a:r>
              <a:rPr lang="pt-PT" sz="2400" b="1" dirty="0">
                <a:solidFill>
                  <a:srgbClr val="233263"/>
                </a:solidFill>
              </a:rPr>
              <a:t> Bidimensionais (Matriz): introdução</a:t>
            </a:r>
          </a:p>
          <a:p>
            <a:r>
              <a:rPr lang="pt-BR" sz="2400" b="0" i="0" dirty="0">
                <a:solidFill>
                  <a:srgbClr val="243466"/>
                </a:solidFill>
                <a:effectLst/>
                <a:latin typeface="+mj-lt"/>
              </a:rPr>
              <a:t>Os </a:t>
            </a:r>
            <a:r>
              <a:rPr lang="pt-BR" sz="2400" b="0" i="1" dirty="0" err="1">
                <a:solidFill>
                  <a:srgbClr val="243466"/>
                </a:solidFill>
                <a:effectLst/>
                <a:latin typeface="+mj-lt"/>
              </a:rPr>
              <a:t>arrays</a:t>
            </a:r>
            <a:r>
              <a:rPr lang="pt-BR" sz="2400" b="0" i="1" dirty="0">
                <a:solidFill>
                  <a:srgbClr val="243466"/>
                </a:solidFill>
                <a:effectLst/>
                <a:latin typeface="+mj-lt"/>
              </a:rPr>
              <a:t> </a:t>
            </a:r>
            <a:r>
              <a:rPr lang="pt-BR" sz="2400" b="0" i="0" dirty="0">
                <a:solidFill>
                  <a:srgbClr val="243466"/>
                </a:solidFill>
                <a:effectLst/>
                <a:latin typeface="+mj-lt"/>
              </a:rPr>
              <a:t>bidimensionais permitem a criação de vetores com mais de um índice. Essa característica possibilita que os valores sejam armazenados na forma de matriz de qualquer dimensão.</a:t>
            </a:r>
            <a:r>
              <a:rPr lang="pt-BR" sz="2400" dirty="0">
                <a:solidFill>
                  <a:srgbClr val="243466"/>
                </a:solidFill>
                <a:latin typeface="+mj-lt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b="0" i="0" dirty="0">
                <a:solidFill>
                  <a:srgbClr val="243466"/>
                </a:solidFill>
                <a:effectLst/>
                <a:latin typeface="+mj-lt"/>
              </a:rPr>
              <a:t>A linguagem Java não suporta </a:t>
            </a:r>
            <a:r>
              <a:rPr lang="pt-BR" sz="2400" b="0" i="1" dirty="0" err="1">
                <a:solidFill>
                  <a:srgbClr val="243466"/>
                </a:solidFill>
                <a:effectLst/>
                <a:latin typeface="+mj-lt"/>
              </a:rPr>
              <a:t>array</a:t>
            </a:r>
            <a:r>
              <a:rPr lang="pt-BR" sz="2400" b="0" i="1" dirty="0">
                <a:solidFill>
                  <a:srgbClr val="243466"/>
                </a:solidFill>
                <a:effectLst/>
                <a:latin typeface="+mj-lt"/>
              </a:rPr>
              <a:t> </a:t>
            </a:r>
            <a:r>
              <a:rPr lang="pt-BR" sz="2400" b="0" i="0" dirty="0">
                <a:solidFill>
                  <a:srgbClr val="243466"/>
                </a:solidFill>
                <a:effectLst/>
                <a:latin typeface="+mj-lt"/>
              </a:rPr>
              <a:t>bidimensional no formato linha e coluna como em outra linguagem; entretanto, é possível criar </a:t>
            </a:r>
            <a:r>
              <a:rPr lang="pt-BR" sz="2400" b="0" i="1" dirty="0" err="1">
                <a:solidFill>
                  <a:srgbClr val="243466"/>
                </a:solidFill>
                <a:effectLst/>
                <a:latin typeface="+mj-lt"/>
              </a:rPr>
              <a:t>array</a:t>
            </a:r>
            <a:r>
              <a:rPr lang="pt-BR" sz="2400" b="0" i="1" dirty="0">
                <a:solidFill>
                  <a:srgbClr val="243466"/>
                </a:solidFill>
                <a:effectLst/>
                <a:latin typeface="+mj-lt"/>
              </a:rPr>
              <a:t> </a:t>
            </a:r>
            <a:r>
              <a:rPr lang="pt-BR" sz="2400" b="0" i="0" dirty="0">
                <a:solidFill>
                  <a:srgbClr val="243466"/>
                </a:solidFill>
                <a:effectLst/>
                <a:latin typeface="+mj-lt"/>
              </a:rPr>
              <a:t>de </a:t>
            </a:r>
            <a:r>
              <a:rPr lang="pt-BR" sz="2400" b="0" i="1" dirty="0" err="1">
                <a:solidFill>
                  <a:srgbClr val="243466"/>
                </a:solidFill>
                <a:effectLst/>
                <a:latin typeface="+mj-lt"/>
              </a:rPr>
              <a:t>arrays</a:t>
            </a:r>
            <a:r>
              <a:rPr lang="pt-BR" sz="2400" b="0" i="1" dirty="0">
                <a:solidFill>
                  <a:srgbClr val="243466"/>
                </a:solidFill>
                <a:effectLst/>
                <a:latin typeface="+mj-lt"/>
              </a:rPr>
              <a:t>.</a:t>
            </a:r>
          </a:p>
          <a:p>
            <a:endParaRPr lang="pt-BR" sz="2400" i="1" dirty="0">
              <a:solidFill>
                <a:srgbClr val="243466"/>
              </a:solidFill>
              <a:latin typeface="+mj-lt"/>
            </a:endParaRPr>
          </a:p>
          <a:p>
            <a:r>
              <a:rPr lang="pt-BR" sz="2400" b="1" dirty="0">
                <a:solidFill>
                  <a:srgbClr val="243466"/>
                </a:solidFill>
                <a:latin typeface="+mj-lt"/>
              </a:rPr>
              <a:t>Características</a:t>
            </a:r>
          </a:p>
          <a:p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Os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arrays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bidimensionais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são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estruturas</a:t>
            </a:r>
            <a:r>
              <a:rPr lang="en-US" sz="2400" b="1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de dados </a:t>
            </a:r>
            <a:r>
              <a:rPr lang="en-US" sz="2400" b="1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estáticas</a:t>
            </a:r>
            <a:r>
              <a:rPr lang="en-US" sz="2400" b="1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que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consistem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em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itens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de dados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relacionados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do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mesmo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tipo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referenciáveis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pelo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mesmo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nome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e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individualizados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entre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si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através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da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sua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posição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de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linha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e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coluna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dentro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desse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conjunto.</a:t>
            </a:r>
          </a:p>
        </p:txBody>
      </p:sp>
    </p:spTree>
    <p:extLst>
      <p:ext uri="{BB962C8B-B14F-4D97-AF65-F5344CB8AC3E}">
        <p14:creationId xmlns:p14="http://schemas.microsoft.com/office/powerpoint/2010/main" val="107716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-25032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51845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33263"/>
                </a:solidFill>
              </a:rPr>
              <a:t>Arrays</a:t>
            </a:r>
            <a:r>
              <a:rPr lang="pt-PT" sz="2400" b="1" dirty="0">
                <a:solidFill>
                  <a:srgbClr val="233263"/>
                </a:solidFill>
              </a:rPr>
              <a:t> Bidimensionais (Matriz): representação</a:t>
            </a:r>
          </a:p>
          <a:p>
            <a:pPr algn="just"/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Como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foi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definido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na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introdução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este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tipo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de array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pode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ser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assumido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como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uma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matriz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do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tipo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mxn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onde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representa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o valor total das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linhas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existentes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na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matriz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n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representa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o valor total de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colunas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existentes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nela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e </a:t>
            </a:r>
            <a:r>
              <a:rPr lang="en-US" sz="2400" b="1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n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são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valores</a:t>
            </a:r>
            <a:r>
              <a:rPr lang="en-US" sz="2400" dirty="0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43466"/>
                </a:solidFill>
                <a:latin typeface="+mj-lt"/>
                <a:cs typeface="Arial" panose="020B0604020202020204" pitchFamily="34" charset="0"/>
              </a:rPr>
              <a:t>inteiros</a:t>
            </a:r>
            <a:endParaRPr lang="en-US" sz="2400" dirty="0">
              <a:solidFill>
                <a:srgbClr val="243466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43466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43466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43466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43466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43466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43466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43466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4" name="Picture 4" descr="C:\Users\DJ\AppData\Local\Temp\msohtmlclip1\01\clip_image001.png">
            <a:extLst>
              <a:ext uri="{FF2B5EF4-FFF2-40B4-BE49-F238E27FC236}">
                <a16:creationId xmlns:a16="http://schemas.microsoft.com/office/drawing/2014/main" id="{4DD04C0B-A910-2DBB-67D8-847E989CE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91680" y="3982294"/>
            <a:ext cx="5257800" cy="15475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594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-25032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51845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33263"/>
                </a:solidFill>
              </a:rPr>
              <a:t>Arrays</a:t>
            </a:r>
            <a:r>
              <a:rPr lang="pt-PT" sz="2400" b="1" dirty="0">
                <a:solidFill>
                  <a:srgbClr val="233263"/>
                </a:solidFill>
              </a:rPr>
              <a:t> Bidimensionais (Matriz): declaração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b="1" i="0" dirty="0">
                <a:solidFill>
                  <a:srgbClr val="2D357F"/>
                </a:solidFill>
                <a:effectLst/>
                <a:latin typeface="+mj-lt"/>
              </a:rPr>
              <a:t>Eles são declarados da seguinte maneira:</a:t>
            </a:r>
          </a:p>
          <a:p>
            <a:r>
              <a:rPr lang="pt-BR" sz="2400" b="0" i="0" dirty="0">
                <a:solidFill>
                  <a:srgbClr val="2D357F"/>
                </a:solidFill>
                <a:effectLst/>
                <a:latin typeface="+mj-lt"/>
              </a:rPr>
              <a:t>[tipo] </a:t>
            </a:r>
            <a:r>
              <a:rPr lang="pt-BR" sz="2400" b="0" i="0" dirty="0" err="1">
                <a:solidFill>
                  <a:srgbClr val="2D357F"/>
                </a:solidFill>
                <a:effectLst/>
                <a:latin typeface="+mj-lt"/>
              </a:rPr>
              <a:t>nome_array</a:t>
            </a:r>
            <a:r>
              <a:rPr lang="pt-BR" sz="2400" b="0" i="0" dirty="0">
                <a:solidFill>
                  <a:srgbClr val="2D357F"/>
                </a:solidFill>
                <a:effectLst/>
                <a:latin typeface="+mj-lt"/>
              </a:rPr>
              <a:t>[ ][ ];</a:t>
            </a:r>
            <a:r>
              <a:rPr lang="pt-BR" sz="2400" dirty="0">
                <a:solidFill>
                  <a:srgbClr val="2D357F"/>
                </a:solidFill>
                <a:latin typeface="+mj-lt"/>
              </a:rPr>
              <a:t> </a:t>
            </a:r>
          </a:p>
          <a:p>
            <a:endParaRPr lang="pt-BR" sz="2400" b="1" i="0" dirty="0">
              <a:solidFill>
                <a:srgbClr val="2D357F"/>
              </a:solidFill>
              <a:effectLst/>
              <a:latin typeface="+mj-lt"/>
            </a:endParaRPr>
          </a:p>
          <a:p>
            <a:endParaRPr lang="pt-BR" sz="2400" b="1" dirty="0">
              <a:solidFill>
                <a:srgbClr val="2D357F"/>
              </a:solidFill>
              <a:latin typeface="+mj-lt"/>
            </a:endParaRPr>
          </a:p>
          <a:p>
            <a:endParaRPr lang="pt-BR" sz="2400" b="1" i="0" dirty="0">
              <a:solidFill>
                <a:srgbClr val="2D357F"/>
              </a:solidFill>
              <a:effectLst/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b="1" i="0" dirty="0">
                <a:solidFill>
                  <a:srgbClr val="2D357F"/>
                </a:solidFill>
                <a:effectLst/>
                <a:latin typeface="+mj-lt"/>
              </a:rPr>
              <a:t>Eles são criados (instanciados) da seguinte maneira:</a:t>
            </a:r>
          </a:p>
          <a:p>
            <a:r>
              <a:rPr lang="pt-BR" sz="2400" b="0" i="0" dirty="0" err="1">
                <a:solidFill>
                  <a:srgbClr val="2D357F"/>
                </a:solidFill>
                <a:effectLst/>
                <a:latin typeface="+mj-lt"/>
              </a:rPr>
              <a:t>nome_array</a:t>
            </a:r>
            <a:r>
              <a:rPr lang="pt-BR" sz="2400" b="0" i="0" dirty="0">
                <a:solidFill>
                  <a:srgbClr val="2D357F"/>
                </a:solidFill>
                <a:effectLst/>
                <a:latin typeface="+mj-lt"/>
              </a:rPr>
              <a:t> = new [tipo]</a:t>
            </a:r>
            <a:r>
              <a:rPr lang="pt-BR" sz="2400" b="1" i="0" dirty="0">
                <a:solidFill>
                  <a:srgbClr val="2D357F"/>
                </a:solidFill>
                <a:effectLst/>
                <a:latin typeface="+mj-lt"/>
              </a:rPr>
              <a:t>[linhas] [</a:t>
            </a:r>
            <a:r>
              <a:rPr lang="pt-BR" sz="2400" b="1" dirty="0">
                <a:solidFill>
                  <a:srgbClr val="2D357F"/>
                </a:solidFill>
                <a:latin typeface="+mj-lt"/>
              </a:rPr>
              <a:t>colun</a:t>
            </a:r>
            <a:r>
              <a:rPr lang="pt-BR" sz="2400" b="1" i="0" dirty="0">
                <a:solidFill>
                  <a:srgbClr val="2D357F"/>
                </a:solidFill>
                <a:effectLst/>
                <a:latin typeface="+mj-lt"/>
              </a:rPr>
              <a:t>as]</a:t>
            </a:r>
            <a:r>
              <a:rPr lang="pt-BR" sz="2400" b="0" i="0" dirty="0">
                <a:solidFill>
                  <a:srgbClr val="2D357F"/>
                </a:solidFill>
                <a:effectLst/>
                <a:latin typeface="+mj-lt"/>
              </a:rPr>
              <a:t>;</a:t>
            </a:r>
          </a:p>
          <a:p>
            <a:endParaRPr lang="pt-BR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endParaRPr lang="pt-BR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243466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04D4E8-7C28-495A-166D-DFA6DFC097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2966635"/>
            <a:ext cx="2781412" cy="9655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8B24BC-24D8-1FA6-19DF-186015C525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36" y="4783426"/>
            <a:ext cx="3699621" cy="145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94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-25032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D28E960-9362-4528-2F43-824ADE2520B3}"/>
                  </a:ext>
                </a:extLst>
              </p:cNvPr>
              <p:cNvSpPr/>
              <p:nvPr/>
            </p:nvSpPr>
            <p:spPr>
              <a:xfrm>
                <a:off x="-4223" y="1196752"/>
                <a:ext cx="9144000" cy="518457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pt-PT" sz="2400" b="1" dirty="0">
                    <a:solidFill>
                      <a:srgbClr val="233263"/>
                    </a:solidFill>
                  </a:rPr>
                  <a:t>Arrays Bidimensionais (Matriz): declaração</a:t>
                </a: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pt-BR" sz="2400" b="1" i="0" dirty="0">
                    <a:solidFill>
                      <a:srgbClr val="2D357F"/>
                    </a:solidFill>
                    <a:effectLst/>
                    <a:latin typeface="+mj-lt"/>
                  </a:rPr>
                  <a:t>Eles são inicializados da seguinte maneira:</a:t>
                </a:r>
              </a:p>
              <a:p>
                <a:r>
                  <a:rPr lang="pt-BR" sz="2400" b="0" i="0" dirty="0" err="1">
                    <a:solidFill>
                      <a:srgbClr val="2D357F"/>
                    </a:solidFill>
                    <a:effectLst/>
                    <a:latin typeface="+mj-lt"/>
                  </a:rPr>
                  <a:t>nome_array</a:t>
                </a:r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 = {{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b="0" i="1" dirty="0" smtClean="0">
                            <a:solidFill>
                              <a:srgbClr val="2D357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effectLst/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, …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},</a:t>
                </a:r>
                <a:r>
                  <a:rPr lang="pt-BR" sz="2400" dirty="0">
                    <a:solidFill>
                      <a:srgbClr val="2D357F"/>
                    </a:solidFill>
                  </a:rPr>
                  <a:t>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sz="2400" dirty="0">
                    <a:solidFill>
                      <a:srgbClr val="2D357F"/>
                    </a:solidFill>
                  </a:rPr>
                  <a:t>, …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pt-BR" sz="2400" dirty="0">
                    <a:solidFill>
                      <a:srgbClr val="2D357F"/>
                    </a:solidFill>
                  </a:rPr>
                  <a:t>}</a:t>
                </a:r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};</a:t>
                </a:r>
              </a:p>
              <a:p>
                <a:endParaRPr lang="pt-BR" sz="2400" b="1" i="0" dirty="0">
                  <a:solidFill>
                    <a:srgbClr val="2D357F"/>
                  </a:solidFill>
                  <a:effectLst/>
                  <a:latin typeface="+mj-lt"/>
                </a:endParaRPr>
              </a:p>
              <a:p>
                <a:endParaRPr lang="pt-BR" sz="2400" b="1" dirty="0">
                  <a:solidFill>
                    <a:srgbClr val="2D357F"/>
                  </a:solidFill>
                  <a:latin typeface="+mj-lt"/>
                </a:endParaRPr>
              </a:p>
              <a:p>
                <a:endParaRPr lang="pt-BR" sz="2400" b="1" i="0" dirty="0">
                  <a:solidFill>
                    <a:srgbClr val="2D357F"/>
                  </a:solidFill>
                  <a:effectLst/>
                  <a:latin typeface="+mj-lt"/>
                </a:endParaRPr>
              </a:p>
              <a:p>
                <a:endParaRPr lang="pt-BR" sz="2400" b="1" i="0" dirty="0">
                  <a:solidFill>
                    <a:srgbClr val="2D357F"/>
                  </a:solidFill>
                  <a:effectLst/>
                  <a:latin typeface="+mj-lt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pt-BR" sz="2400" b="1" i="0" dirty="0">
                    <a:solidFill>
                      <a:srgbClr val="2D357F"/>
                    </a:solidFill>
                    <a:effectLst/>
                    <a:latin typeface="+mj-lt"/>
                  </a:rPr>
                  <a:t>Eles são declarados e inicializados da seguinte maneira:</a:t>
                </a:r>
              </a:p>
              <a:p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[tipo] </a:t>
                </a:r>
                <a:r>
                  <a:rPr lang="pt-BR" sz="2400" b="0" i="0" dirty="0" err="1">
                    <a:solidFill>
                      <a:srgbClr val="2D357F"/>
                    </a:solidFill>
                    <a:effectLst/>
                    <a:latin typeface="+mj-lt"/>
                  </a:rPr>
                  <a:t>nome_array</a:t>
                </a:r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 [ ][ ] = </a:t>
                </a:r>
                <a:r>
                  <a:rPr lang="pt-BR" sz="2400" dirty="0">
                    <a:solidFill>
                      <a:srgbClr val="2D357F"/>
                    </a:solidFill>
                  </a:rPr>
                  <a:t>{{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pt-BR" sz="2400" dirty="0">
                    <a:solidFill>
                      <a:srgbClr val="2D357F"/>
                    </a:solidFill>
                  </a:rPr>
                  <a:t>, …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pt-BR" sz="2400" dirty="0">
                    <a:solidFill>
                      <a:srgbClr val="2D357F"/>
                    </a:solidFill>
                  </a:rPr>
                  <a:t>},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</m:oMath>
                </a14:m>
                <a:r>
                  <a:rPr lang="pt-BR" sz="2400" dirty="0">
                    <a:solidFill>
                      <a:srgbClr val="2D357F"/>
                    </a:solidFill>
                  </a:rPr>
                  <a:t>, …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pt-BR" sz="2400" dirty="0">
                    <a:solidFill>
                      <a:srgbClr val="2D357F"/>
                    </a:solidFill>
                  </a:rPr>
                  <a:t>}};</a:t>
                </a:r>
              </a:p>
              <a:p>
                <a:endParaRPr lang="pt-BR" sz="2400" dirty="0">
                  <a:solidFill>
                    <a:srgbClr val="2D357F"/>
                  </a:solidFill>
                  <a:latin typeface="+mj-lt"/>
                  <a:cs typeface="Arial" panose="020B0604020202020204" pitchFamily="34" charset="0"/>
                </a:endParaRPr>
              </a:p>
              <a:p>
                <a:endParaRPr lang="pt-BR" sz="2400" dirty="0">
                  <a:solidFill>
                    <a:srgbClr val="2D357F"/>
                  </a:solidFill>
                  <a:latin typeface="+mj-lt"/>
                  <a:cs typeface="Arial" panose="020B0604020202020204" pitchFamily="34" charset="0"/>
                </a:endParaRPr>
              </a:p>
              <a:p>
                <a:endParaRPr lang="en-US" sz="2400" dirty="0">
                  <a:solidFill>
                    <a:srgbClr val="243466"/>
                  </a:solidFill>
                  <a:latin typeface="+mj-lt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D28E960-9362-4528-2F43-824ADE2520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223" y="1196752"/>
                <a:ext cx="9144000" cy="5184576"/>
              </a:xfrm>
              <a:prstGeom prst="rect">
                <a:avLst/>
              </a:prstGeom>
              <a:blipFill>
                <a:blip r:embed="rId4"/>
                <a:stretch>
                  <a:fillRect l="-864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989C918-D043-327B-5992-47F9E13B2F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041" y="2608299"/>
            <a:ext cx="5683384" cy="118096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8C12E33-CA79-74CB-6565-34010A7728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36161" y="5070766"/>
            <a:ext cx="6021613" cy="118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82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0" y="1196752"/>
            <a:ext cx="9144000" cy="18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>
                <a:solidFill>
                  <a:srgbClr val="2A3978"/>
                </a:solidFill>
              </a:rPr>
              <a:t>Sumário: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PT" sz="2400" dirty="0" err="1">
                <a:solidFill>
                  <a:srgbClr val="2A3978"/>
                </a:solidFill>
              </a:rPr>
              <a:t>Arrays</a:t>
            </a:r>
            <a:r>
              <a:rPr lang="pt-PT" sz="2400" dirty="0">
                <a:solidFill>
                  <a:srgbClr val="2A3978"/>
                </a:solidFill>
              </a:rPr>
              <a:t> 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pt-PT" sz="2400" dirty="0">
                <a:solidFill>
                  <a:srgbClr val="2A3978"/>
                </a:solidFill>
              </a:rPr>
              <a:t>Unidimensional (</a:t>
            </a:r>
            <a:r>
              <a:rPr lang="pt-PT" sz="2400" dirty="0" err="1">
                <a:solidFill>
                  <a:srgbClr val="2A3978"/>
                </a:solidFill>
              </a:rPr>
              <a:t>Vectores</a:t>
            </a:r>
            <a:r>
              <a:rPr lang="pt-PT" sz="2400" dirty="0">
                <a:solidFill>
                  <a:srgbClr val="2A3978"/>
                </a:solidFill>
              </a:rPr>
              <a:t>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pt-PT" sz="2400" dirty="0">
                <a:solidFill>
                  <a:srgbClr val="2A3978"/>
                </a:solidFill>
              </a:rPr>
              <a:t>Bidimensional (Matriz)</a:t>
            </a:r>
          </a:p>
        </p:txBody>
      </p:sp>
    </p:spTree>
    <p:extLst>
      <p:ext uri="{BB962C8B-B14F-4D97-AF65-F5344CB8AC3E}">
        <p14:creationId xmlns:p14="http://schemas.microsoft.com/office/powerpoint/2010/main" val="307387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-25032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51845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>
                <a:solidFill>
                  <a:srgbClr val="233263"/>
                </a:solidFill>
              </a:rPr>
              <a:t>Arrays Bidimensionais (Matriz): acesso</a:t>
            </a:r>
          </a:p>
          <a:p>
            <a:r>
              <a:rPr lang="pt-PT" sz="2400" b="0" i="0" dirty="0">
                <a:solidFill>
                  <a:srgbClr val="243466"/>
                </a:solidFill>
                <a:effectLst/>
                <a:latin typeface="+mj-lt"/>
              </a:rPr>
              <a:t>Todo o acesso a informação de uma matriz deve ser através do </a:t>
            </a:r>
            <a:r>
              <a:rPr lang="pt-PT" sz="2400" b="0" i="0" dirty="0" err="1">
                <a:solidFill>
                  <a:srgbClr val="243466"/>
                </a:solidFill>
                <a:effectLst/>
                <a:latin typeface="+mj-lt"/>
              </a:rPr>
              <a:t>nome_array</a:t>
            </a:r>
            <a:r>
              <a:rPr lang="pt-PT" sz="2400" b="0" i="0" dirty="0">
                <a:solidFill>
                  <a:srgbClr val="FF0000"/>
                </a:solidFill>
                <a:effectLst/>
                <a:latin typeface="+mj-lt"/>
              </a:rPr>
              <a:t>[</a:t>
            </a:r>
            <a:r>
              <a:rPr lang="pt-PT" sz="2400" b="0" i="0" dirty="0">
                <a:solidFill>
                  <a:srgbClr val="243466"/>
                </a:solidFill>
                <a:effectLst/>
                <a:latin typeface="+mj-lt"/>
              </a:rPr>
              <a:t>linha</a:t>
            </a:r>
            <a:r>
              <a:rPr lang="pt-PT" sz="2400" b="0" i="0" dirty="0">
                <a:solidFill>
                  <a:srgbClr val="FF0000"/>
                </a:solidFill>
                <a:effectLst/>
                <a:latin typeface="+mj-lt"/>
              </a:rPr>
              <a:t>][</a:t>
            </a:r>
            <a:r>
              <a:rPr lang="pt-PT" sz="2400" b="0" i="0" dirty="0">
                <a:solidFill>
                  <a:srgbClr val="243466"/>
                </a:solidFill>
                <a:effectLst/>
                <a:latin typeface="+mj-lt"/>
              </a:rPr>
              <a:t>coluna</a:t>
            </a:r>
            <a:r>
              <a:rPr lang="pt-PT" sz="2400" b="0" i="0" dirty="0">
                <a:solidFill>
                  <a:srgbClr val="FF0000"/>
                </a:solidFill>
                <a:effectLst/>
                <a:latin typeface="+mj-lt"/>
              </a:rPr>
              <a:t>] </a:t>
            </a:r>
            <a:endParaRPr lang="pt-PT" sz="2400" b="0" i="0" dirty="0">
              <a:solidFill>
                <a:srgbClr val="233263"/>
              </a:solidFill>
              <a:effectLst/>
              <a:latin typeface="+mj-lt"/>
            </a:endParaRPr>
          </a:p>
          <a:p>
            <a:endParaRPr lang="pt-PT" sz="2400" dirty="0">
              <a:solidFill>
                <a:srgbClr val="233263"/>
              </a:solidFill>
              <a:latin typeface="+mj-lt"/>
            </a:endParaRPr>
          </a:p>
          <a:p>
            <a:endParaRPr lang="pt-PT" sz="2400" b="0" i="0" dirty="0">
              <a:solidFill>
                <a:srgbClr val="233263"/>
              </a:solidFill>
              <a:effectLst/>
              <a:latin typeface="+mj-lt"/>
            </a:endParaRPr>
          </a:p>
          <a:p>
            <a:r>
              <a:rPr lang="pt-PT" sz="2400" b="0" i="0" dirty="0">
                <a:solidFill>
                  <a:srgbClr val="233263"/>
                </a:solidFill>
                <a:effectLst/>
                <a:latin typeface="+mj-lt"/>
              </a:rPr>
              <a:t>M =</a:t>
            </a:r>
          </a:p>
          <a:p>
            <a:endParaRPr lang="pt-PT" sz="2400" dirty="0">
              <a:solidFill>
                <a:srgbClr val="233263"/>
              </a:solidFill>
              <a:latin typeface="+mj-lt"/>
            </a:endParaRPr>
          </a:p>
          <a:p>
            <a:endParaRPr lang="pt-PT" sz="2400" b="0" i="0" dirty="0">
              <a:solidFill>
                <a:srgbClr val="233263"/>
              </a:solidFill>
              <a:effectLst/>
              <a:latin typeface="+mj-lt"/>
            </a:endParaRPr>
          </a:p>
          <a:p>
            <a:endParaRPr lang="pt-PT" sz="2400" b="0" i="0" dirty="0">
              <a:solidFill>
                <a:srgbClr val="233263"/>
              </a:solidFill>
              <a:effectLst/>
              <a:latin typeface="+mj-lt"/>
            </a:endParaRPr>
          </a:p>
          <a:p>
            <a:r>
              <a:rPr lang="pt-BR" sz="2400" dirty="0">
                <a:solidFill>
                  <a:srgbClr val="FF0000"/>
                </a:solidFill>
                <a:latin typeface="+mj-lt"/>
              </a:rPr>
              <a:t>M[i][j]</a:t>
            </a:r>
          </a:p>
          <a:p>
            <a:r>
              <a:rPr lang="pt-BR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int</a:t>
            </a:r>
            <a:r>
              <a:rPr lang="pt-BR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x = M[0][0] </a:t>
            </a:r>
            <a:r>
              <a:rPr lang="pt-BR" sz="2400" dirty="0">
                <a:solidFill>
                  <a:srgbClr val="00B050"/>
                </a:solidFill>
                <a:latin typeface="+mj-lt"/>
                <a:cs typeface="Arial" panose="020B0604020202020204" pitchFamily="34" charset="0"/>
              </a:rPr>
              <a:t>// 1º valor da matriz</a:t>
            </a:r>
          </a:p>
          <a:p>
            <a:r>
              <a:rPr lang="pt-BR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int</a:t>
            </a:r>
            <a:r>
              <a:rPr lang="pt-BR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y = M[M.length-1][M[M.length-1].length-1] </a:t>
            </a:r>
            <a:r>
              <a:rPr lang="pt-BR" sz="2400" dirty="0">
                <a:solidFill>
                  <a:srgbClr val="00B050"/>
                </a:solidFill>
                <a:latin typeface="+mj-lt"/>
                <a:cs typeface="Arial" panose="020B0604020202020204" pitchFamily="34" charset="0"/>
              </a:rPr>
              <a:t>//último valor da matriz1</a:t>
            </a:r>
            <a:endParaRPr lang="en-US" sz="2400" dirty="0">
              <a:solidFill>
                <a:srgbClr val="243466"/>
              </a:solidFill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E89959AF-6872-5035-8417-9897B5306D5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87624" y="2809877"/>
          <a:ext cx="2736303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361831206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689999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23753179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015369309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54242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22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923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456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818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03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-108520" y="99392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>
                <a:solidFill>
                  <a:srgbClr val="233263"/>
                </a:solidFill>
              </a:rPr>
              <a:t>Arrays Bidimensionais (Matriz): impressão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CB71B3-52C1-7E85-B5E3-6CC514FE37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540" y="1844824"/>
            <a:ext cx="7704856" cy="450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17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-25032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>
                <a:solidFill>
                  <a:srgbClr val="233263"/>
                </a:solidFill>
              </a:rPr>
              <a:t>Arrays Bidimensionais (Matriz): impressão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FAAAE4E-621B-AEC6-A05B-D5F452428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00" y="2166938"/>
            <a:ext cx="8555192" cy="347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281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-4223" y="1196752"/>
            <a:ext cx="9144000" cy="51845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>
                <a:solidFill>
                  <a:srgbClr val="2A39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Exemplos: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pt-BR" sz="2000" dirty="0">
                <a:solidFill>
                  <a:srgbClr val="2A39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Considere o seguinte </a:t>
            </a:r>
            <a:r>
              <a:rPr lang="pt-BR" sz="2000" dirty="0" err="1">
                <a:solidFill>
                  <a:srgbClr val="2A39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pt-BR" sz="2000" dirty="0">
                <a:solidFill>
                  <a:srgbClr val="2A39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1440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pt-BR" sz="2000" dirty="0">
                <a:solidFill>
                  <a:srgbClr val="2A39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Diga qual é o tamanho do </a:t>
            </a:r>
            <a:r>
              <a:rPr lang="pt-BR" sz="2000" dirty="0" err="1">
                <a:solidFill>
                  <a:srgbClr val="2A39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pt-BR" sz="2000" dirty="0">
                <a:solidFill>
                  <a:srgbClr val="2A39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91440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pt-BR" sz="2000" dirty="0">
                <a:solidFill>
                  <a:srgbClr val="2A39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Crie um programa que copia apenas a  2ª linha deste array para um array unidimensional;</a:t>
            </a:r>
          </a:p>
          <a:p>
            <a:pPr marL="91440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pt-BR" sz="2000" dirty="0">
                <a:solidFill>
                  <a:srgbClr val="2A39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mesmo programa imprima todos os elementos da 2ª linha</a:t>
            </a:r>
            <a:r>
              <a:rPr lang="pt-BR" sz="2000" b="1" dirty="0">
                <a:solidFill>
                  <a:srgbClr val="2A39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91440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pt-BR" sz="2000" dirty="0">
                <a:solidFill>
                  <a:srgbClr val="2A39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mesmo programa indentifique o maior elemento do array bidimensional;</a:t>
            </a:r>
          </a:p>
          <a:p>
            <a:pPr marL="58738" lvl="1" algn="just">
              <a:lnSpc>
                <a:spcPct val="150000"/>
              </a:lnSpc>
            </a:pPr>
            <a:r>
              <a:rPr lang="pt-BR" sz="2000" dirty="0">
                <a:solidFill>
                  <a:srgbClr val="2A39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 Escreva um método que determine a nota média, a nota mais alta e a nota mínima, sabendo que as notas estão armazenadas num dado array;</a:t>
            </a:r>
            <a:endParaRPr lang="pt-BR" sz="2000" b="1" dirty="0">
              <a:solidFill>
                <a:srgbClr val="2A39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DJ\AppData\Local\Temp\msohtmlclip1\01\clip_image001.png">
            <a:extLst>
              <a:ext uri="{FF2B5EF4-FFF2-40B4-BE49-F238E27FC236}">
                <a16:creationId xmlns:a16="http://schemas.microsoft.com/office/drawing/2014/main" id="{14E055F4-733E-3B77-7681-70C04DA12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2120" y="1871142"/>
            <a:ext cx="3105150" cy="91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4376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8" t="38432" r="31331" b="13582"/>
          <a:stretch/>
        </p:blipFill>
        <p:spPr bwMode="auto">
          <a:xfrm>
            <a:off x="1" y="1"/>
            <a:ext cx="9905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43608" y="5293657"/>
            <a:ext cx="31683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>
                <a:latin typeface="Myriad Pro" pitchFamily="34" charset="0"/>
              </a:rPr>
              <a:t>Prolong. da Av. Kim Il Sung (IFT/TDM) Edifício D1</a:t>
            </a:r>
          </a:p>
          <a:p>
            <a:r>
              <a:rPr lang="pt-PT" sz="1100" dirty="0">
                <a:latin typeface="Myriad Pro" pitchFamily="34" charset="0"/>
              </a:rPr>
              <a:t>Maputo, Moçambique</a:t>
            </a:r>
          </a:p>
          <a:p>
            <a:endParaRPr lang="pt-PT" sz="600" dirty="0">
              <a:latin typeface="Myriad Pro" pitchFamily="34" charset="0"/>
            </a:endParaRPr>
          </a:p>
          <a:p>
            <a:r>
              <a:rPr lang="pt-PT" sz="1100" b="1" dirty="0">
                <a:latin typeface="Myriad Pro" pitchFamily="34" charset="0"/>
              </a:rPr>
              <a:t>www.facebook.com/isutc</a:t>
            </a:r>
          </a:p>
          <a:p>
            <a:r>
              <a:rPr lang="pt-PT" sz="1600" b="1" dirty="0">
                <a:latin typeface="Myriad Pro" pitchFamily="34" charset="0"/>
              </a:rPr>
              <a:t>www.transcom.co.mz/isutc</a:t>
            </a:r>
          </a:p>
          <a:p>
            <a:endParaRPr lang="pt-PT" sz="1000" b="1" dirty="0">
              <a:latin typeface="Myriad Pro" pitchFamily="34" charset="0"/>
            </a:endParaRPr>
          </a:p>
        </p:txBody>
      </p:sp>
      <p:pic>
        <p:nvPicPr>
          <p:cNvPr id="3077" name="Picture 5" descr="C:\Users\smaia.ISUTC\Desktop\ENTER\logos\ISUTC ProfPic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400" b="72000" l="3200" r="96800">
                        <a14:foregroundMark x1="33333" y1="47200" x2="33333" y2="47200"/>
                        <a14:foregroundMark x1="38667" y1="45067" x2="38667" y2="45067"/>
                        <a14:foregroundMark x1="49333" y1="44533" x2="49333" y2="44533"/>
                        <a14:foregroundMark x1="61333" y1="40533" x2="61333" y2="40533"/>
                        <a14:foregroundMark x1="73333" y1="40533" x2="73333" y2="40533"/>
                      </a14:backgroundRemoval>
                    </a14:imgEffect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902" y="4101416"/>
            <a:ext cx="1555882" cy="155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3172047" y="2564904"/>
            <a:ext cx="3632201" cy="792089"/>
            <a:chOff x="2203" y="3652"/>
            <a:chExt cx="2112" cy="370"/>
          </a:xfrm>
        </p:grpSpPr>
        <p:sp>
          <p:nvSpPr>
            <p:cNvPr id="8" name="Text Box 40"/>
            <p:cNvSpPr txBox="1">
              <a:spLocks noChangeArrowheads="1"/>
            </p:cNvSpPr>
            <p:nvPr/>
          </p:nvSpPr>
          <p:spPr bwMode="auto">
            <a:xfrm>
              <a:off x="2203" y="3652"/>
              <a:ext cx="2112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50000"/>
                </a:lnSpc>
                <a:spcAft>
                  <a:spcPts val="200"/>
                </a:spcAft>
              </a:pPr>
              <a:r>
                <a:rPr lang="es-ES_tradnl" altLang="pt-PT" sz="15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GARANTE O TEU FUTURO</a:t>
              </a:r>
              <a:endParaRPr lang="en-US" altLang="pt-PT" sz="1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pt-PT" sz="15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 UMA FORMAÇÃO SÓLIDA</a:t>
              </a:r>
              <a:endParaRPr lang="pt-PT" altLang="pt-PT" sz="1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Line 41"/>
            <p:cNvSpPr>
              <a:spLocks noChangeShapeType="1"/>
            </p:cNvSpPr>
            <p:nvPr/>
          </p:nvSpPr>
          <p:spPr bwMode="auto">
            <a:xfrm>
              <a:off x="2389" y="3854"/>
              <a:ext cx="174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 anchor="ctr"/>
            <a:lstStyle/>
            <a:p>
              <a:endParaRPr lang="pt-PT"/>
            </a:p>
          </p:txBody>
        </p:sp>
      </p:grpSp>
    </p:spTree>
    <p:extLst>
      <p:ext uri="{BB962C8B-B14F-4D97-AF65-F5344CB8AC3E}">
        <p14:creationId xmlns:p14="http://schemas.microsoft.com/office/powerpoint/2010/main" val="3714859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0" y="1196752"/>
            <a:ext cx="9144000" cy="22322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Objectivos</a:t>
            </a:r>
            <a:r>
              <a:rPr lang="pt-PT" sz="2400" b="1" dirty="0">
                <a:solidFill>
                  <a:srgbClr val="2A3978"/>
                </a:solidFill>
              </a:rPr>
              <a:t>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 typeface="Wingdings" panose="05000000000000000000" pitchFamily="2" charset="2"/>
              <a:buChar char="Ø"/>
              <a:defRPr/>
            </a:pPr>
            <a:r>
              <a:rPr lang="pt-PT" sz="2400" dirty="0">
                <a:solidFill>
                  <a:srgbClr val="243466"/>
                </a:solidFill>
              </a:rPr>
              <a:t>Definir a aplicabilidade de </a:t>
            </a:r>
            <a:r>
              <a:rPr lang="pt-PT" sz="2400" dirty="0" err="1">
                <a:solidFill>
                  <a:srgbClr val="243466"/>
                </a:solidFill>
              </a:rPr>
              <a:t>arrays</a:t>
            </a:r>
            <a:r>
              <a:rPr lang="pt-PT" sz="2400" dirty="0">
                <a:solidFill>
                  <a:srgbClr val="243466"/>
                </a:solidFill>
              </a:rPr>
              <a:t> (</a:t>
            </a:r>
            <a:r>
              <a:rPr lang="pt-PT" sz="2400" dirty="0" err="1">
                <a:solidFill>
                  <a:srgbClr val="243466"/>
                </a:solidFill>
              </a:rPr>
              <a:t>vectores</a:t>
            </a:r>
            <a:r>
              <a:rPr lang="pt-PT" sz="2400" dirty="0">
                <a:solidFill>
                  <a:srgbClr val="243466"/>
                </a:solidFill>
              </a:rPr>
              <a:t>),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 typeface="Wingdings" panose="05000000000000000000" pitchFamily="2" charset="2"/>
              <a:buChar char="Ø"/>
              <a:defRPr/>
            </a:pPr>
            <a:r>
              <a:rPr lang="pt-PT" sz="2400" dirty="0">
                <a:solidFill>
                  <a:srgbClr val="243466"/>
                </a:solidFill>
              </a:rPr>
              <a:t>Codificar programas usando </a:t>
            </a:r>
            <a:r>
              <a:rPr lang="pt-PT" sz="2400" dirty="0" err="1">
                <a:solidFill>
                  <a:srgbClr val="243466"/>
                </a:solidFill>
              </a:rPr>
              <a:t>arrays</a:t>
            </a:r>
            <a:r>
              <a:rPr lang="pt-PT" sz="2400" dirty="0">
                <a:solidFill>
                  <a:srgbClr val="243466"/>
                </a:solidFill>
              </a:rPr>
              <a:t> (</a:t>
            </a:r>
            <a:r>
              <a:rPr lang="pt-PT" sz="2400" dirty="0" err="1">
                <a:solidFill>
                  <a:srgbClr val="243466"/>
                </a:solidFill>
              </a:rPr>
              <a:t>vectores</a:t>
            </a:r>
            <a:r>
              <a:rPr lang="pt-PT" sz="2400" dirty="0">
                <a:solidFill>
                  <a:srgbClr val="243466"/>
                </a:solidFill>
              </a:rPr>
              <a:t>).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 typeface="Wingdings" panose="05000000000000000000" pitchFamily="2" charset="2"/>
              <a:buChar char="Ø"/>
              <a:defRPr/>
            </a:pPr>
            <a:r>
              <a:rPr lang="pt-PT" sz="2400" dirty="0">
                <a:solidFill>
                  <a:srgbClr val="243466"/>
                </a:solidFill>
              </a:rPr>
              <a:t>Definir a aplicabilidade de </a:t>
            </a:r>
            <a:r>
              <a:rPr lang="pt-PT" sz="2400" dirty="0" err="1">
                <a:solidFill>
                  <a:srgbClr val="243466"/>
                </a:solidFill>
              </a:rPr>
              <a:t>arrays</a:t>
            </a:r>
            <a:r>
              <a:rPr lang="pt-PT" sz="2400" dirty="0">
                <a:solidFill>
                  <a:srgbClr val="243466"/>
                </a:solidFill>
              </a:rPr>
              <a:t> bidimensionais (matriz),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 typeface="Wingdings" panose="05000000000000000000" pitchFamily="2" charset="2"/>
              <a:buChar char="Ø"/>
              <a:defRPr/>
            </a:pPr>
            <a:r>
              <a:rPr lang="pt-PT" sz="2400" dirty="0">
                <a:solidFill>
                  <a:srgbClr val="243466"/>
                </a:solidFill>
              </a:rPr>
              <a:t>Codificar programas usando </a:t>
            </a:r>
            <a:r>
              <a:rPr lang="pt-PT" sz="2400" dirty="0" err="1">
                <a:solidFill>
                  <a:srgbClr val="243466"/>
                </a:solidFill>
              </a:rPr>
              <a:t>arrays</a:t>
            </a:r>
            <a:r>
              <a:rPr lang="pt-PT" sz="2400" dirty="0">
                <a:solidFill>
                  <a:srgbClr val="243466"/>
                </a:solidFill>
              </a:rPr>
              <a:t> bidimensionais(matriz).</a:t>
            </a:r>
          </a:p>
        </p:txBody>
      </p:sp>
    </p:spTree>
    <p:extLst>
      <p:ext uri="{BB962C8B-B14F-4D97-AF65-F5344CB8AC3E}">
        <p14:creationId xmlns:p14="http://schemas.microsoft.com/office/powerpoint/2010/main" val="128407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0" y="1196752"/>
            <a:ext cx="9144000" cy="51845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>
                <a:solidFill>
                  <a:srgbClr val="2A3978"/>
                </a:solidFill>
              </a:rPr>
              <a:t>Introdução:</a:t>
            </a:r>
          </a:p>
          <a:p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Imagine um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programa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que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deve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manipular a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idade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de 10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pessoas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Você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poderia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criar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10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variáveis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para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armazenar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cada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um dos 10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valores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. Por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exemplo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:</a:t>
            </a:r>
          </a:p>
          <a:p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Imagine se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tivesse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de manipular 1000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idades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? 10000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idades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?</a:t>
            </a:r>
          </a:p>
          <a:p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6BBB77-8807-F16D-1785-ED3E6FDBAC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0470" y="3004716"/>
            <a:ext cx="2881442" cy="213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93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0" y="1196752"/>
            <a:ext cx="9144000" cy="46085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Array:Definição</a:t>
            </a:r>
            <a:endParaRPr lang="pt-PT" sz="2400" b="1" dirty="0">
              <a:solidFill>
                <a:srgbClr val="2A3978"/>
              </a:solidFill>
            </a:endParaRPr>
          </a:p>
          <a:p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Arrays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são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estruturas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que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permitem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armazenar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uma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lista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itens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relacionados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O array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possibilita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armazenar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diversos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valores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em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uma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única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variável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além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do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armazenamento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vários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objectos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Esses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diversos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itens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são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armazenados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em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forma de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tabela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fácil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manipulação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sendo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diferenciados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referenciados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por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um </a:t>
            </a:r>
            <a:r>
              <a:rPr lang="en-US" sz="2400" b="1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índice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numérico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n-US" sz="2400" b="1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Características</a:t>
            </a:r>
            <a:endParaRPr lang="en-US" sz="2400" b="1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Arrays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são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estruturas</a:t>
            </a:r>
            <a:r>
              <a:rPr lang="en-US" sz="2400" b="1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de dados </a:t>
            </a:r>
            <a:r>
              <a:rPr lang="en-US" sz="2400" b="1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estáticas</a:t>
            </a:r>
            <a:r>
              <a:rPr lang="en-US" sz="2400" b="1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que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consistem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em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itens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de dados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relacionados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do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mesmo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tipo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916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0" y="1196752"/>
            <a:ext cx="9144000" cy="51845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Array</a:t>
            </a:r>
            <a:r>
              <a:rPr lang="pt-PT" sz="2400" b="1" dirty="0">
                <a:solidFill>
                  <a:srgbClr val="2A3978"/>
                </a:solidFill>
              </a:rPr>
              <a:t> Unidimensional</a:t>
            </a:r>
          </a:p>
          <a:p>
            <a:r>
              <a:rPr lang="pt-BR" sz="2400" b="0" i="0" dirty="0">
                <a:solidFill>
                  <a:srgbClr val="2D357F"/>
                </a:solidFill>
                <a:effectLst/>
                <a:latin typeface="+mj-lt"/>
              </a:rPr>
              <a:t>Os </a:t>
            </a:r>
            <a:r>
              <a:rPr lang="pt-BR" sz="2400" b="0" i="1" dirty="0" err="1">
                <a:solidFill>
                  <a:srgbClr val="2D357F"/>
                </a:solidFill>
                <a:effectLst/>
                <a:latin typeface="+mj-lt"/>
              </a:rPr>
              <a:t>arrays</a:t>
            </a:r>
            <a:r>
              <a:rPr lang="pt-BR" sz="2400" b="0" i="1" dirty="0">
                <a:solidFill>
                  <a:srgbClr val="2D357F"/>
                </a:solidFill>
                <a:effectLst/>
                <a:latin typeface="+mj-lt"/>
              </a:rPr>
              <a:t> </a:t>
            </a:r>
            <a:r>
              <a:rPr lang="pt-BR" sz="2400" b="0" i="0" dirty="0">
                <a:solidFill>
                  <a:srgbClr val="2D357F"/>
                </a:solidFill>
                <a:effectLst/>
                <a:latin typeface="+mj-lt"/>
              </a:rPr>
              <a:t>unidimensionais são os que possuem apenas um índice para acessar seu conteúdo.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b="1" i="0" dirty="0">
                <a:solidFill>
                  <a:srgbClr val="2D357F"/>
                </a:solidFill>
                <a:effectLst/>
                <a:latin typeface="+mj-lt"/>
              </a:rPr>
              <a:t>Eles são declarados da seguinte maneira:</a:t>
            </a:r>
          </a:p>
          <a:p>
            <a:r>
              <a:rPr lang="pt-BR" sz="2400" b="0" i="0" dirty="0">
                <a:solidFill>
                  <a:srgbClr val="2D357F"/>
                </a:solidFill>
                <a:effectLst/>
                <a:latin typeface="+mj-lt"/>
              </a:rPr>
              <a:t>[tipo] </a:t>
            </a:r>
            <a:r>
              <a:rPr lang="pt-BR" sz="2400" b="0" i="0" dirty="0" err="1">
                <a:solidFill>
                  <a:srgbClr val="2D357F"/>
                </a:solidFill>
                <a:effectLst/>
                <a:latin typeface="+mj-lt"/>
              </a:rPr>
              <a:t>nome_array</a:t>
            </a:r>
            <a:r>
              <a:rPr lang="pt-BR" sz="2400" b="0" i="0" dirty="0">
                <a:solidFill>
                  <a:srgbClr val="2D357F"/>
                </a:solidFill>
                <a:effectLst/>
                <a:latin typeface="+mj-lt"/>
              </a:rPr>
              <a:t>[ ];</a:t>
            </a:r>
            <a:r>
              <a:rPr lang="pt-BR" sz="2400" dirty="0">
                <a:solidFill>
                  <a:srgbClr val="2D357F"/>
                </a:solidFill>
                <a:latin typeface="+mj-lt"/>
              </a:rPr>
              <a:t> </a:t>
            </a:r>
          </a:p>
          <a:p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b="1" i="0" dirty="0">
                <a:solidFill>
                  <a:srgbClr val="2D357F"/>
                </a:solidFill>
                <a:effectLst/>
                <a:latin typeface="+mj-lt"/>
              </a:rPr>
              <a:t>Eles são criados (instanciados) da seguinte maneira:</a:t>
            </a:r>
          </a:p>
          <a:p>
            <a:r>
              <a:rPr lang="pt-BR" sz="2400" b="0" i="0" dirty="0" err="1">
                <a:solidFill>
                  <a:srgbClr val="2D357F"/>
                </a:solidFill>
                <a:effectLst/>
                <a:latin typeface="+mj-lt"/>
              </a:rPr>
              <a:t>nome_array</a:t>
            </a:r>
            <a:r>
              <a:rPr lang="pt-BR" sz="2400" b="0" i="0" dirty="0">
                <a:solidFill>
                  <a:srgbClr val="2D357F"/>
                </a:solidFill>
                <a:effectLst/>
                <a:latin typeface="+mj-lt"/>
              </a:rPr>
              <a:t> = new [tipo]</a:t>
            </a:r>
            <a:r>
              <a:rPr lang="pt-BR" sz="2400" b="1" i="0" dirty="0">
                <a:solidFill>
                  <a:srgbClr val="2D357F"/>
                </a:solidFill>
                <a:effectLst/>
                <a:latin typeface="+mj-lt"/>
              </a:rPr>
              <a:t>[quantidade]</a:t>
            </a:r>
            <a:r>
              <a:rPr lang="pt-BR" sz="2400" b="0" i="0" dirty="0">
                <a:solidFill>
                  <a:srgbClr val="2D357F"/>
                </a:solidFill>
                <a:effectLst/>
                <a:latin typeface="+mj-lt"/>
              </a:rPr>
              <a:t>;</a:t>
            </a:r>
          </a:p>
          <a:p>
            <a:endParaRPr lang="pt-BR" sz="2400" b="1" i="0" dirty="0">
              <a:solidFill>
                <a:srgbClr val="2D357F"/>
              </a:solidFill>
              <a:effectLst/>
              <a:latin typeface="+mj-lt"/>
            </a:endParaRPr>
          </a:p>
          <a:p>
            <a:endParaRPr lang="pt-BR" sz="2400" b="1" dirty="0">
              <a:solidFill>
                <a:srgbClr val="2D357F"/>
              </a:solidFill>
              <a:latin typeface="+mj-lt"/>
            </a:endParaRPr>
          </a:p>
          <a:p>
            <a:endParaRPr lang="pt-BR" sz="2400" b="1" i="0" dirty="0">
              <a:solidFill>
                <a:srgbClr val="2D357F"/>
              </a:solidFill>
              <a:effectLst/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F9033E-7BF2-9A59-5187-E24A9B2CA2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3251088"/>
            <a:ext cx="2592317" cy="11024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508931-DA51-A6EE-179C-275EA64539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5053029"/>
            <a:ext cx="3409235" cy="123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90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D28E960-9362-4528-2F43-824ADE2520B3}"/>
                  </a:ext>
                </a:extLst>
              </p:cNvPr>
              <p:cNvSpPr/>
              <p:nvPr/>
            </p:nvSpPr>
            <p:spPr>
              <a:xfrm>
                <a:off x="0" y="1196752"/>
                <a:ext cx="9144000" cy="489654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pt-PT" sz="2400" b="1" dirty="0">
                    <a:solidFill>
                      <a:srgbClr val="2A3978"/>
                    </a:solidFill>
                  </a:rPr>
                  <a:t>Array Unidimensional</a:t>
                </a: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pt-BR" sz="2400" b="1" i="0" dirty="0">
                    <a:solidFill>
                      <a:srgbClr val="2D357F"/>
                    </a:solidFill>
                    <a:effectLst/>
                    <a:latin typeface="+mj-lt"/>
                  </a:rPr>
                  <a:t>Eles são inicializados da seguinte maneira:</a:t>
                </a:r>
              </a:p>
              <a:p>
                <a:r>
                  <a:rPr lang="pt-BR" sz="2400" b="0" i="0" dirty="0" err="1">
                    <a:solidFill>
                      <a:srgbClr val="2D357F"/>
                    </a:solidFill>
                    <a:effectLst/>
                    <a:latin typeface="+mj-lt"/>
                  </a:rPr>
                  <a:t>nome_array</a:t>
                </a:r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 =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b="0" i="1" dirty="0" smtClean="0">
                            <a:solidFill>
                              <a:srgbClr val="2D357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, …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};</a:t>
                </a:r>
              </a:p>
              <a:p>
                <a:endParaRPr lang="pt-BR" sz="2400" dirty="0">
                  <a:solidFill>
                    <a:srgbClr val="2D357F"/>
                  </a:solidFill>
                  <a:latin typeface="+mj-lt"/>
                </a:endParaRPr>
              </a:p>
              <a:p>
                <a:endParaRPr lang="pt-BR" sz="2400" dirty="0">
                  <a:solidFill>
                    <a:srgbClr val="2D357F"/>
                  </a:solidFill>
                  <a:latin typeface="+mj-lt"/>
                </a:endParaRPr>
              </a:p>
              <a:p>
                <a:endParaRPr lang="pt-BR" sz="2400" dirty="0">
                  <a:solidFill>
                    <a:srgbClr val="2D357F"/>
                  </a:solidFill>
                  <a:latin typeface="+mj-lt"/>
                </a:endParaRPr>
              </a:p>
              <a:p>
                <a:endParaRPr lang="pt-BR" sz="2400" dirty="0">
                  <a:solidFill>
                    <a:srgbClr val="2D357F"/>
                  </a:solidFill>
                  <a:latin typeface="+mj-lt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pt-BR" sz="2400" b="1" i="0" dirty="0">
                    <a:solidFill>
                      <a:srgbClr val="2D357F"/>
                    </a:solidFill>
                    <a:effectLst/>
                    <a:latin typeface="+mj-lt"/>
                  </a:rPr>
                  <a:t>Eles são declarados e inicializados da seguinte maneira:</a:t>
                </a:r>
              </a:p>
              <a:p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[tipo] </a:t>
                </a:r>
                <a:r>
                  <a:rPr lang="pt-BR" sz="2400" b="0" i="0" dirty="0" err="1">
                    <a:solidFill>
                      <a:srgbClr val="2D357F"/>
                    </a:solidFill>
                    <a:effectLst/>
                    <a:latin typeface="+mj-lt"/>
                  </a:rPr>
                  <a:t>nome_array</a:t>
                </a:r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 [ ] =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b="0" i="1" dirty="0" smtClean="0">
                            <a:solidFill>
                              <a:srgbClr val="2D357F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, …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sz="2400" i="1" dirty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𝑣𝑎𝑙𝑜𝑟</m:t>
                        </m:r>
                      </m:e>
                      <m:sub>
                        <m:r>
                          <a:rPr lang="pt-PT" sz="2400" b="0" i="1" dirty="0" smtClean="0">
                            <a:solidFill>
                              <a:srgbClr val="2D357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pt-BR" sz="2400" b="0" i="0" dirty="0">
                    <a:solidFill>
                      <a:srgbClr val="2D357F"/>
                    </a:solidFill>
                    <a:effectLst/>
                    <a:latin typeface="+mj-lt"/>
                  </a:rPr>
                  <a:t>};</a:t>
                </a:r>
              </a:p>
              <a:p>
                <a:endParaRPr lang="pt-BR" sz="2400" b="0" i="0" dirty="0">
                  <a:solidFill>
                    <a:srgbClr val="2D357F"/>
                  </a:solidFill>
                  <a:effectLst/>
                  <a:latin typeface="+mj-lt"/>
                </a:endParaRPr>
              </a:p>
              <a:p>
                <a:endParaRPr lang="en-US" sz="2400" dirty="0">
                  <a:solidFill>
                    <a:srgbClr val="2D357F"/>
                  </a:solidFill>
                  <a:latin typeface="+mj-lt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D28E960-9362-4528-2F43-824ADE2520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96752"/>
                <a:ext cx="9144000" cy="4896544"/>
              </a:xfrm>
              <a:prstGeom prst="rect">
                <a:avLst/>
              </a:prstGeom>
              <a:blipFill>
                <a:blip r:embed="rId4"/>
                <a:stretch>
                  <a:fillRect l="-864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3DDE8DC-48FB-690D-32A8-5720242051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839" y="2955279"/>
            <a:ext cx="8702929" cy="94744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CB60CD2-DDA4-230C-7372-6468A0349A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207" y="4994527"/>
            <a:ext cx="8963290" cy="82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94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0" y="1196752"/>
            <a:ext cx="9144000" cy="30963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Array</a:t>
            </a:r>
            <a:r>
              <a:rPr lang="pt-PT" sz="2400" b="1" dirty="0">
                <a:solidFill>
                  <a:srgbClr val="2A3978"/>
                </a:solidFill>
              </a:rPr>
              <a:t> Unidimensional: </a:t>
            </a:r>
            <a:r>
              <a:rPr lang="pt-PT" sz="2400" b="1" dirty="0" err="1">
                <a:solidFill>
                  <a:srgbClr val="2A3978"/>
                </a:solidFill>
              </a:rPr>
              <a:t>caracteristicas</a:t>
            </a:r>
            <a:endParaRPr lang="pt-PT" sz="2400" b="1" dirty="0">
              <a:solidFill>
                <a:srgbClr val="2A3978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O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número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entre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parênteses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rectos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na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instrução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criação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de um array define o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espaço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memória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reservado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para o array.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Quando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criamos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um array,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todo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elemento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do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tipo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de dado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primitivo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é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inicializado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com valor </a:t>
            </a:r>
            <a:r>
              <a:rPr lang="en-US" sz="2400" b="1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Quando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se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trata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referência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a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objectos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elementos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do array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são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inicializados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com valor </a:t>
            </a:r>
            <a:r>
              <a:rPr lang="en-US" sz="2400" b="1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null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773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 descr="ergegegfweg&#10;"/>
          <p:cNvGrpSpPr/>
          <p:nvPr/>
        </p:nvGrpSpPr>
        <p:grpSpPr>
          <a:xfrm>
            <a:off x="0" y="0"/>
            <a:ext cx="9148223" cy="6858000"/>
            <a:chOff x="0" y="0"/>
            <a:chExt cx="9148223" cy="6858000"/>
          </a:xfrm>
        </p:grpSpPr>
        <p:pic>
          <p:nvPicPr>
            <p:cNvPr id="13" name="Picture 6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" t="6898" b="71745"/>
            <a:stretch/>
          </p:blipFill>
          <p:spPr bwMode="auto">
            <a:xfrm>
              <a:off x="0" y="0"/>
              <a:ext cx="9144000" cy="2785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smaia.ISUTC\Desktop\template-ap-pwp_ISUTC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3" t="71516" r="109" b="-1"/>
            <a:stretch/>
          </p:blipFill>
          <p:spPr bwMode="auto">
            <a:xfrm>
              <a:off x="0" y="3131054"/>
              <a:ext cx="9148223" cy="3726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28E960-9362-4528-2F43-824ADE2520B3}"/>
              </a:ext>
            </a:extLst>
          </p:cNvPr>
          <p:cNvSpPr/>
          <p:nvPr/>
        </p:nvSpPr>
        <p:spPr>
          <a:xfrm>
            <a:off x="0" y="1196752"/>
            <a:ext cx="9144000" cy="25202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2400" b="1" dirty="0" err="1">
                <a:solidFill>
                  <a:srgbClr val="2A3978"/>
                </a:solidFill>
              </a:rPr>
              <a:t>Array</a:t>
            </a:r>
            <a:r>
              <a:rPr lang="pt-PT" sz="2400" b="1" dirty="0">
                <a:solidFill>
                  <a:srgbClr val="2A3978"/>
                </a:solidFill>
              </a:rPr>
              <a:t> Unidimensional: atribuição</a:t>
            </a:r>
          </a:p>
          <a:p>
            <a:pPr algn="just"/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A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sintaxe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para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atribuição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de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valores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em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um array é:</a:t>
            </a:r>
          </a:p>
          <a:p>
            <a:pPr algn="just"/>
            <a:r>
              <a:rPr lang="pt-BR" sz="2400" b="0" i="0" dirty="0" err="1">
                <a:solidFill>
                  <a:srgbClr val="2D357F"/>
                </a:solidFill>
                <a:effectLst/>
                <a:latin typeface="+mj-lt"/>
              </a:rPr>
              <a:t>nome_array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 [</a:t>
            </a:r>
            <a:r>
              <a:rPr lang="en-US" sz="2400" dirty="0" err="1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indice</a:t>
            </a:r>
            <a:r>
              <a:rPr lang="en-US" sz="2400" dirty="0">
                <a:solidFill>
                  <a:srgbClr val="2D357F"/>
                </a:solidFill>
                <a:latin typeface="+mj-lt"/>
                <a:cs typeface="Arial" panose="020B0604020202020204" pitchFamily="34" charset="0"/>
              </a:rPr>
              <a:t>]= valor;</a:t>
            </a:r>
          </a:p>
          <a:p>
            <a:pPr algn="just"/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endParaRPr lang="en-US" sz="2400" dirty="0">
              <a:solidFill>
                <a:srgbClr val="2D357F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endParaRPr lang="pt-PT" sz="2400" b="1" dirty="0">
              <a:solidFill>
                <a:srgbClr val="2A3978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690E56-DF13-0D8A-DBB5-B3E9F49512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2619100"/>
            <a:ext cx="2088232" cy="102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1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7756</TotalTime>
  <Words>1042</Words>
  <Application>Microsoft Office PowerPoint</Application>
  <PresentationFormat>On-screen Show (4:3)</PresentationFormat>
  <Paragraphs>190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Cambria Math</vt:lpstr>
      <vt:lpstr>Courier New</vt:lpstr>
      <vt:lpstr>Myriad Pro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helena</dc:creator>
  <cp:lastModifiedBy>Helton General</cp:lastModifiedBy>
  <cp:revision>785</cp:revision>
  <cp:lastPrinted>2016-05-31T06:00:14Z</cp:lastPrinted>
  <dcterms:created xsi:type="dcterms:W3CDTF">2016-03-14T10:10:54Z</dcterms:created>
  <dcterms:modified xsi:type="dcterms:W3CDTF">2024-09-16T14:46:23Z</dcterms:modified>
</cp:coreProperties>
</file>