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5"/>
  </p:notesMasterIdLst>
  <p:sldIdLst>
    <p:sldId id="269" r:id="rId4"/>
    <p:sldId id="270" r:id="rId5"/>
    <p:sldId id="271" r:id="rId6"/>
    <p:sldId id="257" r:id="rId7"/>
    <p:sldId id="325" r:id="rId8"/>
    <p:sldId id="327" r:id="rId9"/>
    <p:sldId id="329" r:id="rId10"/>
    <p:sldId id="330" r:id="rId11"/>
    <p:sldId id="331" r:id="rId12"/>
    <p:sldId id="317" r:id="rId13"/>
    <p:sldId id="318" r:id="rId14"/>
    <p:sldId id="333" r:id="rId15"/>
    <p:sldId id="321" r:id="rId16"/>
    <p:sldId id="332" r:id="rId17"/>
    <p:sldId id="334" r:id="rId18"/>
    <p:sldId id="323" r:id="rId19"/>
    <p:sldId id="335" r:id="rId20"/>
    <p:sldId id="336" r:id="rId21"/>
    <p:sldId id="324" r:id="rId22"/>
    <p:sldId id="267" r:id="rId23"/>
    <p:sldId id="26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85" autoAdjust="0"/>
    <p:restoredTop sz="94660"/>
  </p:normalViewPr>
  <p:slideViewPr>
    <p:cSldViewPr>
      <p:cViewPr varScale="1">
        <p:scale>
          <a:sx n="78" d="100"/>
          <a:sy n="78" d="100"/>
        </p:scale>
        <p:origin x="187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45867-C87B-4D73-8A52-B24DF3EB646D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A84D61-7538-46E5-A8FC-562C43D92D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376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9388B-3A70-48FF-966A-6A542583FFA8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06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E1A29-890F-4FC8-A3F2-956AE79CD64D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956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9F6B9-DD65-4433-96B5-39CB41043950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68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E7FCDA-20CE-40A7-897B-86A964492809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709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/>
          <p:nvPr/>
        </p:nvSpPr>
        <p:spPr>
          <a:xfrm>
            <a:off x="1" y="6400800"/>
            <a:ext cx="9144001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5" name="Rectangle 7"/>
          <p:cNvSpPr/>
          <p:nvPr/>
        </p:nvSpPr>
        <p:spPr>
          <a:xfrm>
            <a:off x="1" y="6334317"/>
            <a:ext cx="9144001" cy="66485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5038" y="4455622"/>
            <a:ext cx="75438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" name="Straight Connector 8"/>
          <p:cNvSpPr/>
          <p:nvPr/>
        </p:nvSpPr>
        <p:spPr>
          <a:xfrm>
            <a:off x="905743" y="4343400"/>
            <a:ext cx="740664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5411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3667725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6" name="Rectangle 7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822960" y="758952"/>
            <a:ext cx="7543801" cy="3566161"/>
          </a:xfrm>
          <a:prstGeom prst="rect">
            <a:avLst/>
          </a:prstGeom>
        </p:spPr>
        <p:txBody>
          <a:bodyPr/>
          <a:lstStyle>
            <a:lvl1pPr>
              <a:defRPr sz="8000">
                <a:solidFill>
                  <a:srgbClr val="26262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4453129"/>
            <a:ext cx="7543801" cy="114300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sz="2400" cap="all" spc="200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traight Connector 8"/>
          <p:cNvSpPr/>
          <p:nvPr/>
        </p:nvSpPr>
        <p:spPr>
          <a:xfrm>
            <a:off x="905743" y="4343400"/>
            <a:ext cx="7406642" cy="0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51823484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22960" y="1845734"/>
            <a:ext cx="3703320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52780568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1846053"/>
            <a:ext cx="3703320" cy="736283"/>
          </a:xfrm>
          <a:prstGeom prst="rect">
            <a:avLst/>
          </a:prstGeom>
        </p:spPr>
        <p:txBody>
          <a:bodyPr lIns="45719" tIns="45719" rIns="45719" bIns="45719" anchor="ctr"/>
          <a:lstStyle>
            <a:lvl1pPr marL="0" indent="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1pPr>
            <a:lvl2pPr marL="0" indent="4572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2pPr>
            <a:lvl3pPr marL="0" indent="9144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3pPr>
            <a:lvl4pPr marL="0" indent="13716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4pPr>
            <a:lvl5pPr marL="0" indent="182880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63440" y="1846053"/>
            <a:ext cx="3703321" cy="736283"/>
          </a:xfrm>
          <a:prstGeom prst="rect">
            <a:avLst/>
          </a:prstGeom>
        </p:spPr>
        <p:txBody>
          <a:bodyPr lIns="45719" tIns="45719" rIns="45719" bIns="45719" anchor="ctr"/>
          <a:lstStyle/>
          <a:p>
            <a:pPr marL="0" indent="0">
              <a:buClrTx/>
              <a:buSzTx/>
              <a:buFontTx/>
              <a:buNone/>
              <a:defRPr cap="all">
                <a:solidFill>
                  <a:srgbClr val="344068"/>
                </a:solidFill>
              </a:defRPr>
            </a:pPr>
            <a:endParaRPr/>
          </a:p>
        </p:txBody>
      </p:sp>
      <p:sp>
        <p:nvSpPr>
          <p:cNvPr id="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4438382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79024317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5" name="Rectangle 5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511098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Rectangle 7"/>
          <p:cNvSpPr/>
          <p:nvPr/>
        </p:nvSpPr>
        <p:spPr>
          <a:xfrm>
            <a:off x="12" y="0"/>
            <a:ext cx="3038095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4" name="Rectangle 8"/>
          <p:cNvSpPr/>
          <p:nvPr/>
        </p:nvSpPr>
        <p:spPr>
          <a:xfrm>
            <a:off x="3030053" y="0"/>
            <a:ext cx="48007" cy="68580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342900" y="594360"/>
            <a:ext cx="2400300" cy="2286001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xfrm>
            <a:off x="3600450" y="731520"/>
            <a:ext cx="4869181" cy="5257801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2900" y="2926080"/>
            <a:ext cx="2400300" cy="3379125"/>
          </a:xfrm>
          <a:prstGeom prst="rect">
            <a:avLst/>
          </a:prstGeom>
        </p:spPr>
        <p:txBody>
          <a:bodyPr lIns="45719" tIns="45719" rIns="45719" bIns="45719"/>
          <a:lstStyle/>
          <a:p>
            <a:pPr marL="0" indent="0"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44068"/>
                </a:solidFill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213389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97637-328F-46F2-B4A1-2651C0C0F973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510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96" name="Rectangle 8"/>
          <p:cNvSpPr/>
          <p:nvPr/>
        </p:nvSpPr>
        <p:spPr>
          <a:xfrm>
            <a:off x="10" y="4915076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97" name="Title Text"/>
          <p:cNvSpPr txBox="1">
            <a:spLocks noGrp="1"/>
          </p:cNvSpPr>
          <p:nvPr>
            <p:ph type="title"/>
          </p:nvPr>
        </p:nvSpPr>
        <p:spPr>
          <a:xfrm>
            <a:off x="822960" y="5074921"/>
            <a:ext cx="7585234" cy="822961"/>
          </a:xfrm>
          <a:prstGeom prst="rect">
            <a:avLst/>
          </a:prstGeom>
        </p:spPr>
        <p:txBody>
          <a:bodyPr lIns="0" tIns="0" rIns="0" bIns="0"/>
          <a:lstStyle>
            <a:lvl1pPr>
              <a:defRPr sz="3600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98" name="Picture Placeholder 2"/>
          <p:cNvSpPr>
            <a:spLocks noGrp="1"/>
          </p:cNvSpPr>
          <p:nvPr>
            <p:ph type="pic" idx="13"/>
          </p:nvPr>
        </p:nvSpPr>
        <p:spPr>
          <a:xfrm>
            <a:off x="11" y="0"/>
            <a:ext cx="9143990" cy="491507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22960" y="5907024"/>
            <a:ext cx="7584949" cy="59436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1pPr>
            <a:lvl2pPr marL="0" indent="4572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2pPr>
            <a:lvl3pPr marL="0" indent="9144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3pPr>
            <a:lvl4pPr marL="0" indent="13716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4pPr>
            <a:lvl5pPr marL="0" indent="1828800">
              <a:spcBef>
                <a:spcPts val="600"/>
              </a:spcBef>
              <a:buClrTx/>
              <a:buSzTx/>
              <a:buFontTx/>
              <a:buNone/>
              <a:defRPr sz="1500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063781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8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24150651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17" name="Rectangle 7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18" name="Title Text"/>
          <p:cNvSpPr txBox="1">
            <a:spLocks noGrp="1"/>
          </p:cNvSpPr>
          <p:nvPr>
            <p:ph type="title"/>
          </p:nvPr>
        </p:nvSpPr>
        <p:spPr>
          <a:xfrm>
            <a:off x="6543675" y="412303"/>
            <a:ext cx="1971675" cy="5759899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19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412303"/>
            <a:ext cx="5800725" cy="5759899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5670315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8" name="Body Level One…"/>
          <p:cNvSpPr txBox="1">
            <a:spLocks noGrp="1"/>
          </p:cNvSpPr>
          <p:nvPr>
            <p:ph type="body" idx="1"/>
          </p:nvPr>
        </p:nvSpPr>
        <p:spPr>
          <a:xfrm>
            <a:off x="822960" y="1845734"/>
            <a:ext cx="7543801" cy="402336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900077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6E76A-BB09-45BE-A955-EB60E75EC54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055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E0608-EB0C-4FD4-9439-3DA52D67CE5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8452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32B4C-899A-4A92-A96E-9693F4997DB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6981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36E2F-7FCE-4000-9A42-836CE74FD43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1240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2AE63-F524-4FFC-99A5-237E4DDE04E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71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C883A-0952-46B1-B9FB-98A01A846D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0049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30BE9-C02F-4973-A388-88BC15421EDD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6953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68D7-1209-4F64-92F9-9A145EC2EC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429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B4A8-69A7-4234-9F06-D52CF23ED6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0180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1DACE-32E1-4CAB-9ACA-75BDF229BF2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420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CEB2-B0A0-4A33-80F7-B5CAD76D07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3382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9734-42D7-4E8F-96FC-8EB43F2AED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620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74869-6581-43D1-B250-1AAE864B7F16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27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5D503-FF85-4919-8B7E-18E0B0D77B12}" type="datetime1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4050B-1B68-4FFC-968B-776C2BD2C642}" type="datetime1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22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7026F-F4A0-486A-96EE-109A7A261A62}" type="datetime1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82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7871C-5D70-46F8-97EC-8C991E83DBB8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32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733B-64C7-4D0F-8F62-2ADEBF43F215}" type="datetime1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45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68D34-5534-4D57-861C-0A20D1B59D5B}" type="datetime1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BCBF9-9DDF-490F-846D-D63835D081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9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" name="Rectangle 8"/>
          <p:cNvSpPr/>
          <p:nvPr/>
        </p:nvSpPr>
        <p:spPr>
          <a:xfrm>
            <a:off x="10" y="6334317"/>
            <a:ext cx="9141620" cy="6400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4" name="Straight Connector 9"/>
          <p:cNvSpPr/>
          <p:nvPr/>
        </p:nvSpPr>
        <p:spPr>
          <a:xfrm>
            <a:off x="895149" y="1737845"/>
            <a:ext cx="7475220" cy="1"/>
          </a:xfrm>
          <a:prstGeom prst="line">
            <a:avLst/>
          </a:prstGeom>
          <a:ln w="6350">
            <a:solidFill>
              <a:srgbClr val="808080"/>
            </a:solidFill>
          </a:ln>
        </p:spPr>
        <p:txBody>
          <a:bodyPr lIns="45719" rIns="45719"/>
          <a:lstStyle/>
          <a:p>
            <a:pPr defTabSz="457200" hangingPunct="0"/>
            <a:endParaRPr kern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5" name="Title Text"/>
          <p:cNvSpPr txBox="1">
            <a:spLocks noGrp="1"/>
          </p:cNvSpPr>
          <p:nvPr>
            <p:ph type="title"/>
          </p:nvPr>
        </p:nvSpPr>
        <p:spPr>
          <a:xfrm>
            <a:off x="822960" y="286604"/>
            <a:ext cx="7543801" cy="1450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66350" y="6519239"/>
            <a:ext cx="243013" cy="24622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000">
                <a:solidFill>
                  <a:srgbClr val="FFFFFF"/>
                </a:solidFill>
              </a:defRPr>
            </a:lvl1pPr>
          </a:lstStyle>
          <a:p>
            <a:pPr defTabSz="457200" hangingPunct="0"/>
            <a:fld id="{86CB4B4D-7CA3-9044-876B-883B54F8677D}" type="slidenum">
              <a:rPr kern="0">
                <a:sym typeface="Calibri"/>
              </a:rPr>
              <a:pPr defTabSz="457200" hangingPunct="0"/>
              <a:t>‹#›</a:t>
            </a:fld>
            <a:endParaRPr kern="0">
              <a:sym typeface="Calibri"/>
            </a:endParaRPr>
          </a:p>
        </p:txBody>
      </p:sp>
      <p:sp>
        <p:nvSpPr>
          <p:cNvPr id="7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2358111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med"/>
  <p:hf hdr="0" ftr="0" dt="0"/>
  <p:txStyles>
    <p:titleStyle>
      <a:lvl1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ct val="85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800" b="0" i="0" u="none" strike="noStrike" cap="none" spc="-5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91439" marR="0" indent="-91439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 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1pPr>
      <a:lvl2pPr marL="404368" marR="0" indent="-203200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2pPr>
      <a:lvl3pPr marL="64530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3pPr>
      <a:lvl4pPr marL="82818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4pPr>
      <a:lvl5pPr marL="1011065" marR="0" indent="-261257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5pPr>
      <a:lvl6pPr marL="11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6pPr>
      <a:lvl7pPr marL="13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7pPr>
      <a:lvl8pPr marL="15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8pPr>
      <a:lvl9pPr marL="1797971" marR="0" indent="-326571" algn="l" defTabSz="914400" rtl="0" latinLnBrk="0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SzPct val="100000"/>
        <a:buFont typeface="Calibri"/>
        <a:buChar char="◦"/>
        <a:tabLst/>
        <a:defRPr sz="2000" b="0" i="0" u="none" strike="noStrike" cap="none" spc="0" baseline="0">
          <a:ln>
            <a:noFill/>
          </a:ln>
          <a:solidFill>
            <a:srgbClr val="40404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3568B9-AF3C-42F1-B93D-7D4C24636A5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11/1/2024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67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LA 01"/>
          <p:cNvSpPr txBox="1"/>
          <p:nvPr/>
        </p:nvSpPr>
        <p:spPr>
          <a:xfrm>
            <a:off x="899452" y="5181603"/>
            <a:ext cx="2574432" cy="5355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lnSpc>
                <a:spcPct val="90000"/>
              </a:lnSpc>
              <a:defRPr sz="2600">
                <a:solidFill>
                  <a:srgbClr val="0096FF"/>
                </a:solidFill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defTabSz="457200" hangingPunct="0"/>
            <a:r>
              <a:rPr sz="3200" b="1" kern="0" dirty="0">
                <a:solidFill>
                  <a:srgbClr val="002060"/>
                </a:solidFill>
              </a:rPr>
              <a:t>AULA </a:t>
            </a:r>
            <a:r>
              <a:rPr lang="pt-PT" sz="3200" b="1" kern="0">
                <a:solidFill>
                  <a:srgbClr val="002060"/>
                </a:solidFill>
              </a:rPr>
              <a:t>11</a:t>
            </a:r>
            <a:endParaRPr sz="3200" b="1" kern="0" dirty="0">
              <a:solidFill>
                <a:srgbClr val="002060"/>
              </a:solidFill>
            </a:endParaRPr>
          </a:p>
        </p:txBody>
      </p:sp>
      <p:sp>
        <p:nvSpPr>
          <p:cNvPr id="139" name="Arquitectura e Tecnologia de Computadores"/>
          <p:cNvSpPr txBox="1">
            <a:spLocks noGrp="1"/>
          </p:cNvSpPr>
          <p:nvPr>
            <p:ph type="ctrTitle"/>
          </p:nvPr>
        </p:nvSpPr>
        <p:spPr>
          <a:xfrm>
            <a:off x="514351" y="1149351"/>
            <a:ext cx="7922960" cy="2889250"/>
          </a:xfrm>
          <a:prstGeom prst="rect">
            <a:avLst/>
          </a:prstGeom>
        </p:spPr>
        <p:txBody>
          <a:bodyPr>
            <a:normAutofit fontScale="90000"/>
          </a:bodyPr>
          <a:lstStyle>
            <a:lvl1pPr>
              <a:defRPr sz="7400" spc="-46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r>
              <a:rPr dirty="0" err="1">
                <a:solidFill>
                  <a:srgbClr val="C00000"/>
                </a:solidFill>
              </a:rPr>
              <a:t>A</a:t>
            </a:r>
            <a:r>
              <a:rPr dirty="0" err="1">
                <a:solidFill>
                  <a:schemeClr val="tx1"/>
                </a:solidFill>
              </a:rPr>
              <a:t>rquitectura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e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T</a:t>
            </a:r>
            <a:r>
              <a:rPr dirty="0" err="1">
                <a:solidFill>
                  <a:schemeClr val="tx1"/>
                </a:solidFill>
              </a:rPr>
              <a:t>ecnologia</a:t>
            </a:r>
            <a:r>
              <a:rPr lang="pt-PT" dirty="0">
                <a:solidFill>
                  <a:schemeClr val="tx1"/>
                </a:solidFill>
              </a:rPr>
              <a:t>s</a:t>
            </a:r>
            <a:r>
              <a:rPr dirty="0">
                <a:solidFill>
                  <a:schemeClr val="tx1"/>
                </a:solidFill>
              </a:rPr>
              <a:t> de</a:t>
            </a:r>
            <a:r>
              <a:rPr lang="pt-PT"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C</a:t>
            </a:r>
            <a:r>
              <a:rPr dirty="0" err="1">
                <a:solidFill>
                  <a:schemeClr val="tx1"/>
                </a:solidFill>
              </a:rPr>
              <a:t>omputadores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140" name="Engª Vanessa Mabunda, MSc."/>
          <p:cNvSpPr txBox="1"/>
          <p:nvPr/>
        </p:nvSpPr>
        <p:spPr>
          <a:xfrm>
            <a:off x="180754" y="6463216"/>
            <a:ext cx="4848446" cy="327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25000" lnSpcReduction="20000"/>
          </a:bodyPr>
          <a:lstStyle>
            <a:lvl1pPr>
              <a:lnSpc>
                <a:spcPts val="2600"/>
              </a:lnSpc>
              <a:defRPr sz="2000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defTabSz="457200" hangingPunct="0"/>
            <a:r>
              <a:rPr sz="12800" kern="0" dirty="0">
                <a:solidFill>
                  <a:srgbClr val="000000"/>
                </a:solidFill>
              </a:rPr>
              <a:t>MSc</a:t>
            </a:r>
            <a:r>
              <a:rPr lang="pt-PT" sz="12800" kern="0" dirty="0">
                <a:solidFill>
                  <a:srgbClr val="000000"/>
                </a:solidFill>
              </a:rPr>
              <a:t>. Rafael Beto Mpfumo</a:t>
            </a:r>
            <a:r>
              <a:rPr kern="0" dirty="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141" name="2018"/>
          <p:cNvSpPr txBox="1"/>
          <p:nvPr/>
        </p:nvSpPr>
        <p:spPr>
          <a:xfrm>
            <a:off x="8333294" y="6463216"/>
            <a:ext cx="787368" cy="3276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 fontScale="25000" lnSpcReduction="20000"/>
          </a:bodyPr>
          <a:lstStyle>
            <a:lvl1pPr algn="ctr" defTabSz="410765">
              <a:lnSpc>
                <a:spcPts val="2600"/>
              </a:lnSpc>
              <a:defRPr sz="2000">
                <a:latin typeface="Cochin"/>
                <a:ea typeface="Cochin"/>
                <a:cs typeface="Cochin"/>
                <a:sym typeface="Cochin"/>
              </a:defRPr>
            </a:lvl1pPr>
          </a:lstStyle>
          <a:p>
            <a:pPr hangingPunct="0"/>
            <a:r>
              <a:rPr lang="pt-PT" sz="9600" kern="0" dirty="0">
                <a:solidFill>
                  <a:srgbClr val="000000"/>
                </a:solidFill>
              </a:rPr>
              <a:t>2024</a:t>
            </a:r>
            <a:endParaRPr kern="0" dirty="0">
              <a:solidFill>
                <a:srgbClr val="000000"/>
              </a:solidFill>
            </a:endParaRPr>
          </a:p>
        </p:txBody>
      </p:sp>
      <p:pic>
        <p:nvPicPr>
          <p:cNvPr id="14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1450"/>
            <a:ext cx="7681913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976372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Atributos de CISC</a:t>
            </a:r>
          </a:p>
          <a:p>
            <a:pPr algn="just"/>
            <a:r>
              <a:rPr lang="pt-BR" b="1" dirty="0"/>
              <a:t>Múltiplos</a:t>
            </a:r>
            <a:r>
              <a:rPr lang="pt-BR" dirty="0"/>
              <a:t> modos de endereçamento para acesso à memória.</a:t>
            </a:r>
          </a:p>
          <a:p>
            <a:pPr algn="just"/>
            <a:r>
              <a:rPr lang="pt-BR" dirty="0"/>
              <a:t>Instruções de </a:t>
            </a:r>
            <a:r>
              <a:rPr lang="pt-BR" b="1" dirty="0"/>
              <a:t>tamanho variável </a:t>
            </a:r>
            <a:r>
              <a:rPr lang="pt-BR" dirty="0"/>
              <a:t>de acordo com o modo de endereçamento</a:t>
            </a:r>
          </a:p>
          <a:p>
            <a:pPr algn="just"/>
            <a:r>
              <a:rPr lang="pt-BR" dirty="0"/>
              <a:t>requerem </a:t>
            </a:r>
            <a:r>
              <a:rPr lang="pt-BR" b="1" dirty="0"/>
              <a:t>múltiplos ciclos de clock </a:t>
            </a:r>
            <a:r>
              <a:rPr lang="pt-BR" dirty="0"/>
              <a:t>para executar uma intrução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10</a:t>
            </a:fld>
            <a:endParaRPr lang="en-US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214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6868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Características de Processadores CISC</a:t>
            </a:r>
          </a:p>
          <a:p>
            <a:pPr algn="just"/>
            <a:r>
              <a:rPr lang="pt-BR" dirty="0"/>
              <a:t>Possuem uma lógica de </a:t>
            </a:r>
            <a:r>
              <a:rPr lang="pt-BR" b="1" dirty="0"/>
              <a:t>decodificação de instrução complexa</a:t>
            </a:r>
            <a:r>
              <a:rPr lang="pt-BR" dirty="0"/>
              <a:t>, originada pela necessidade de suportar modos de endereçamento múltiplos</a:t>
            </a:r>
          </a:p>
          <a:p>
            <a:pPr algn="just"/>
            <a:r>
              <a:rPr lang="pt-BR" dirty="0"/>
              <a:t>Possuem um </a:t>
            </a:r>
            <a:r>
              <a:rPr lang="pt-BR" b="1" dirty="0"/>
              <a:t>número pequeno de registradores de propósito geral</a:t>
            </a:r>
            <a:r>
              <a:rPr lang="pt-BR" dirty="0"/>
              <a:t>, devido ao facto de as instruções poderem operar directamente na memória, além de uma quantidade limitada de espaço.</a:t>
            </a:r>
          </a:p>
          <a:p>
            <a:pPr algn="just"/>
            <a:r>
              <a:rPr lang="pt-BR" dirty="0"/>
              <a:t>Possuem </a:t>
            </a:r>
            <a:r>
              <a:rPr lang="pt-BR" b="1" dirty="0"/>
              <a:t>muitos registradores de propósito específico </a:t>
            </a:r>
            <a:r>
              <a:rPr lang="pt-BR" dirty="0"/>
              <a:t>tais como, apontadores de pilha, tratadores de interrupção, etc.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11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393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447800"/>
            <a:ext cx="8839200" cy="5019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Características de Processadores CISC</a:t>
            </a:r>
          </a:p>
          <a:p>
            <a:pPr algn="just"/>
            <a:r>
              <a:rPr lang="pt-BR" dirty="0"/>
              <a:t>Muitas instruções</a:t>
            </a:r>
          </a:p>
          <a:p>
            <a:pPr algn="just"/>
            <a:r>
              <a:rPr lang="pt-BR" dirty="0"/>
              <a:t>Instruções são complexas</a:t>
            </a:r>
          </a:p>
          <a:p>
            <a:pPr algn="just"/>
            <a:r>
              <a:rPr lang="pt-BR" dirty="0"/>
              <a:t>Microcodificação das instruções</a:t>
            </a:r>
          </a:p>
          <a:p>
            <a:pPr algn="just"/>
            <a:r>
              <a:rPr lang="pt-BR" dirty="0"/>
              <a:t>Alta capacidade de endereçamento para operações de memória</a:t>
            </a:r>
          </a:p>
          <a:p>
            <a:pPr algn="just"/>
            <a:r>
              <a:rPr lang="pt-BR" dirty="0"/>
              <a:t>Número reduzido de registradores de próposito geral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12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259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1737"/>
            <a:ext cx="8839200" cy="5265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Arquitetura RISC</a:t>
            </a:r>
          </a:p>
          <a:p>
            <a:pPr marL="0" indent="0" algn="just">
              <a:buNone/>
            </a:pPr>
            <a:r>
              <a:rPr lang="pt-BR" dirty="0"/>
              <a:t>Microprocessadores </a:t>
            </a:r>
            <a:r>
              <a:rPr lang="pt-BR" i="1" dirty="0"/>
              <a:t>RISC (Reduced Instruction Set Computer</a:t>
            </a:r>
            <a:r>
              <a:rPr lang="pt-BR" dirty="0"/>
              <a:t>) são aqueles que utilizam um </a:t>
            </a:r>
            <a:r>
              <a:rPr lang="pt-BR" b="1" dirty="0"/>
              <a:t>pequeno conjunto de instruções altamente optimizado.</a:t>
            </a:r>
          </a:p>
          <a:p>
            <a:pPr marL="0" indent="0" algn="just">
              <a:buNone/>
            </a:pPr>
            <a:r>
              <a:rPr lang="pt-BR" dirty="0"/>
              <a:t>Os primeiros projetos RISC foram desenvolvidos nos anos 70 e 80 pelas universidades de </a:t>
            </a:r>
            <a:r>
              <a:rPr lang="pt-BR" i="1" dirty="0"/>
              <a:t>Stanford</a:t>
            </a:r>
            <a:r>
              <a:rPr lang="pt-BR" dirty="0"/>
              <a:t> e </a:t>
            </a:r>
            <a:r>
              <a:rPr lang="pt-BR" i="1" dirty="0"/>
              <a:t>Berkeley</a:t>
            </a:r>
            <a:r>
              <a:rPr lang="pt-BR" dirty="0"/>
              <a:t>, respectivamente.</a:t>
            </a:r>
          </a:p>
          <a:p>
            <a:pPr marL="0" indent="0" algn="just">
              <a:buNone/>
            </a:pPr>
            <a:r>
              <a:rPr lang="pt-BR" b="1" dirty="0"/>
              <a:t>Ejemplo de microprocesadores basados en la tecnología RISC: </a:t>
            </a:r>
            <a:r>
              <a:rPr lang="pt-BR" i="1" dirty="0"/>
              <a:t>MIPS, Millions Instruction Per Second, PA-RISC, Hewlett Packard, PARC, Scalable Processor Architecture, Sun Microsystems, POWER PC, Apple, Motorola e IBM</a:t>
            </a:r>
            <a:r>
              <a:rPr lang="pt-BR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13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309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1737"/>
            <a:ext cx="8839200" cy="5265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Arquitetura RISC</a:t>
            </a:r>
          </a:p>
          <a:p>
            <a:pPr marL="0" indent="0" algn="just">
              <a:buNone/>
            </a:pPr>
            <a:r>
              <a:rPr lang="pt-BR" dirty="0"/>
              <a:t>Algumas características</a:t>
            </a:r>
            <a:r>
              <a:rPr lang="pt-BR" i="1" dirty="0"/>
              <a:t> RISC </a:t>
            </a:r>
            <a:r>
              <a:rPr lang="pt-BR" dirty="0"/>
              <a:t>importantes são:</a:t>
            </a:r>
          </a:p>
          <a:p>
            <a:pPr algn="just"/>
            <a:r>
              <a:rPr lang="pt-BR" b="1" dirty="0"/>
              <a:t>Execução em um ciclo de clock</a:t>
            </a:r>
            <a:r>
              <a:rPr lang="pt-BR" dirty="0"/>
              <a:t>. Esta característica é resultado da optimização de cada instrução, aliada a uma técnica chamada de </a:t>
            </a:r>
            <a:r>
              <a:rPr lang="pt-BR" i="1" dirty="0"/>
              <a:t>Pipelining</a:t>
            </a:r>
            <a:r>
              <a:rPr lang="pt-BR" dirty="0"/>
              <a:t>;</a:t>
            </a:r>
          </a:p>
          <a:p>
            <a:pPr algn="just"/>
            <a:r>
              <a:rPr lang="pt-BR" i="1" dirty="0"/>
              <a:t>Pepelining</a:t>
            </a:r>
            <a:r>
              <a:rPr lang="pt-BR" dirty="0"/>
              <a:t> é uma técnica que permite execução simultânea de partes, ou estágios, de instruções, tornando o processo mais eficiente;</a:t>
            </a:r>
          </a:p>
          <a:p>
            <a:pPr algn="just"/>
            <a:r>
              <a:rPr lang="pt-BR" b="1" dirty="0"/>
              <a:t>Grande número de registradores de propósito geral </a:t>
            </a:r>
            <a:r>
              <a:rPr lang="pt-BR" dirty="0"/>
              <a:t>para evitar uma quantidade elevada de interações com a memória.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14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70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447799"/>
            <a:ext cx="8839200" cy="5019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RISC</a:t>
            </a:r>
          </a:p>
          <a:p>
            <a:pPr marL="0" indent="0" algn="just">
              <a:buNone/>
            </a:pPr>
            <a:r>
              <a:rPr lang="pt-BR" dirty="0"/>
              <a:t>Algumas características</a:t>
            </a:r>
            <a:r>
              <a:rPr lang="pt-BR" i="1" dirty="0"/>
              <a:t> RISC </a:t>
            </a:r>
            <a:r>
              <a:rPr lang="pt-BR" dirty="0"/>
              <a:t>importantes são:</a:t>
            </a:r>
          </a:p>
          <a:p>
            <a:pPr algn="just"/>
            <a:r>
              <a:rPr lang="pt-BR" dirty="0"/>
              <a:t>Conjunto reduzido de instruções</a:t>
            </a:r>
          </a:p>
          <a:p>
            <a:pPr algn="just"/>
            <a:r>
              <a:rPr lang="pt-BR" dirty="0"/>
              <a:t>Instruções menos complexas</a:t>
            </a:r>
          </a:p>
          <a:p>
            <a:pPr algn="just"/>
            <a:r>
              <a:rPr lang="pt-BR" dirty="0"/>
              <a:t>Baixa capacidade de endereçamento para operações de memória, com apenas duas instruções básicas, </a:t>
            </a:r>
            <a:r>
              <a:rPr lang="pt-BR" i="1" dirty="0"/>
              <a:t>LOAD</a:t>
            </a:r>
            <a:r>
              <a:rPr lang="pt-BR" dirty="0"/>
              <a:t> e </a:t>
            </a:r>
            <a:r>
              <a:rPr lang="pt-BR" i="1" dirty="0"/>
              <a:t>STORE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15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</a:t>
            </a:r>
            <a:r>
              <a:rPr lang="en-US" sz="4000" b="1" dirty="0"/>
              <a:t>C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149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 Desvantagens da Arquitectura CISC</a:t>
            </a:r>
          </a:p>
          <a:p>
            <a:r>
              <a:rPr lang="pt-BR" dirty="0"/>
              <a:t>o conjunto de instruções quanto o hardware do novo chip tornam-se mais complexos, com a evolucao dos microprocessadores</a:t>
            </a:r>
            <a:endParaRPr lang="en-US" dirty="0"/>
          </a:p>
          <a:p>
            <a:pPr algn="just"/>
            <a:r>
              <a:rPr lang="pt-BR" dirty="0"/>
              <a:t>Instruções diferentes levam quantidades diferentes de clock do relógio para executar, o que pode tornar a máquina excessivamente lenta.</a:t>
            </a:r>
            <a:endParaRPr lang="en-US" dirty="0"/>
          </a:p>
          <a:p>
            <a:r>
              <a:rPr lang="pt-BR" dirty="0"/>
              <a:t>Instruções que demandam tempo de execução, além do facto de os programadores terem um esforço extra em lembrar-se de examiná-las.</a:t>
            </a:r>
            <a:endParaRPr lang="en-US" dirty="0"/>
          </a:p>
          <a:p>
            <a:pPr algn="just"/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16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075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201737"/>
            <a:ext cx="8610600" cy="5265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Desvantagens de RISC</a:t>
            </a:r>
          </a:p>
          <a:p>
            <a:pPr algn="just"/>
            <a:r>
              <a:rPr lang="pt-BR" b="1" dirty="0"/>
              <a:t>Qualidade do Código </a:t>
            </a:r>
            <a:r>
              <a:rPr lang="pt-BR" dirty="0"/>
              <a:t>- A performance de um processador RISC depende directamente do código gerado pelo programador. No caso de um código mal desenvolvido o processador pode gastar um tempo demasiado na execução das instruções, isto faz com que a performance de uma máquina </a:t>
            </a:r>
            <a:r>
              <a:rPr lang="pt-BR" i="1" dirty="0"/>
              <a:t>RISC</a:t>
            </a:r>
            <a:r>
              <a:rPr lang="pt-BR" dirty="0"/>
              <a:t> dependa em grande parte da qualidade do código, gerado pelo programador.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4564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1737"/>
            <a:ext cx="8763000" cy="5265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Desvantagens de RISC</a:t>
            </a:r>
            <a:endParaRPr lang="pt-BR" dirty="0"/>
          </a:p>
          <a:p>
            <a:pPr algn="just"/>
            <a:r>
              <a:rPr lang="pt-BR" b="1" dirty="0"/>
              <a:t>Expansão do Código </a:t>
            </a:r>
            <a:r>
              <a:rPr lang="pt-BR" dirty="0"/>
              <a:t>- a transição do código pode acarretar problemas. O termo "expansão do código" refere-se ao aumento de tamanho que se obtém de um programa originalmente compilado para uma máquina CISC, ter sido recompilado para uma máquina </a:t>
            </a:r>
            <a:r>
              <a:rPr lang="pt-BR" i="1" dirty="0"/>
              <a:t>RISC.</a:t>
            </a:r>
          </a:p>
          <a:p>
            <a:pPr algn="just"/>
            <a:r>
              <a:rPr lang="pt-BR" b="1" dirty="0"/>
              <a:t>Projecto de Sistema  </a:t>
            </a:r>
            <a:r>
              <a:rPr lang="pt-BR" dirty="0"/>
              <a:t>- requer sistema de memória rápida para alimentar suas instruções. Tipicamente sistemas baseados nesta arquitectura costumam apresentar grande quantidade de memória cache interna, conhecida como "</a:t>
            </a:r>
            <a:r>
              <a:rPr lang="pt-BR" i="1" dirty="0"/>
              <a:t>first-level cache</a:t>
            </a:r>
            <a:r>
              <a:rPr lang="pt-BR" dirty="0"/>
              <a:t>", o que encarece o projecto.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18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CISC e RISC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6765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28600" y="1066800"/>
            <a:ext cx="8610600" cy="540076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b="1" dirty="0">
                <a:solidFill>
                  <a:srgbClr val="C00000"/>
                </a:solidFill>
              </a:rPr>
              <a:t> Comparacao entre CISC e RISC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19</a:t>
            </a:fld>
            <a:endParaRPr lang="en-US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85950"/>
            <a:ext cx="8382000" cy="451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CISC e RISC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765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8382000" cy="4525963"/>
          </a:xfrm>
        </p:spPr>
        <p:txBody>
          <a:bodyPr/>
          <a:lstStyle/>
          <a:p>
            <a:pPr marL="0" indent="0">
              <a:buNone/>
            </a:pPr>
            <a:r>
              <a:rPr lang="pt-BR" b="1" dirty="0"/>
              <a:t>Disciplina</a:t>
            </a:r>
          </a:p>
          <a:p>
            <a:pPr marL="0" indent="0">
              <a:buNone/>
            </a:pPr>
            <a:r>
              <a:rPr lang="pt-BR" dirty="0"/>
              <a:t>Arquitectura e Tecnologia de Computadores</a:t>
            </a:r>
          </a:p>
          <a:p>
            <a:pPr marL="0" indent="0">
              <a:buNone/>
            </a:pPr>
            <a:r>
              <a:rPr lang="pt-BR" b="1" dirty="0"/>
              <a:t>Ano / Semestre</a:t>
            </a:r>
          </a:p>
          <a:p>
            <a:pPr marL="0" indent="0">
              <a:buNone/>
            </a:pPr>
            <a:r>
              <a:rPr lang="pt-BR" dirty="0"/>
              <a:t>1º Ano / 2º Semestre</a:t>
            </a:r>
          </a:p>
          <a:p>
            <a:pPr marL="0" indent="0">
              <a:buNone/>
            </a:pPr>
            <a:r>
              <a:rPr lang="pt-BR" b="1" dirty="0"/>
              <a:t>Carga Horária</a:t>
            </a:r>
          </a:p>
          <a:p>
            <a:pPr marL="0" indent="0">
              <a:buNone/>
            </a:pPr>
            <a:r>
              <a:rPr lang="pt-BR" dirty="0"/>
              <a:t>4h / Semana</a:t>
            </a:r>
          </a:p>
          <a:p>
            <a:pPr marL="0" indent="0">
              <a:buNone/>
            </a:pPr>
            <a:r>
              <a:rPr lang="pt-BR" b="1" dirty="0"/>
              <a:t>Docentes</a:t>
            </a:r>
          </a:p>
          <a:p>
            <a:pPr marL="0" indent="0">
              <a:buNone/>
            </a:pPr>
            <a:r>
              <a:rPr lang="pt-BR" dirty="0"/>
              <a:t>Rafael Beto </a:t>
            </a:r>
            <a:r>
              <a:rPr lang="pt-BR" dirty="0" err="1"/>
              <a:t>Mpfumo</a:t>
            </a:r>
            <a:endParaRPr lang="en-US" dirty="0"/>
          </a:p>
        </p:txBody>
      </p:sp>
      <p:pic>
        <p:nvPicPr>
          <p:cNvPr id="6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1" y="171450"/>
            <a:ext cx="871383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93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8686800" cy="4038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686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Image" descr="Imag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61" y="171450"/>
            <a:ext cx="871383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933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28600" y="1600201"/>
            <a:ext cx="8686800" cy="4038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4800" dirty="0"/>
          </a:p>
          <a:p>
            <a:pPr marL="0" indent="0" algn="ctr">
              <a:buNone/>
            </a:pPr>
            <a:endParaRPr lang="pt-BR" sz="4800" b="1" dirty="0"/>
          </a:p>
          <a:p>
            <a:pPr marL="0" indent="0" algn="ctr">
              <a:buNone/>
            </a:pPr>
            <a:r>
              <a:rPr lang="pt-BR" sz="4800" b="1" dirty="0"/>
              <a:t>Obrigado</a:t>
            </a:r>
          </a:p>
        </p:txBody>
      </p:sp>
      <p:pic>
        <p:nvPicPr>
          <p:cNvPr id="7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561" y="171450"/>
            <a:ext cx="8713839" cy="9779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6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828800" y="85165"/>
            <a:ext cx="6629400" cy="1143000"/>
          </a:xfrm>
        </p:spPr>
        <p:txBody>
          <a:bodyPr>
            <a:normAutofit/>
          </a:bodyPr>
          <a:lstStyle/>
          <a:p>
            <a:r>
              <a:rPr lang="en-US" b="1" dirty="0" err="1"/>
              <a:t>Sumário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marL="0" lvl="0" indent="0">
              <a:buNone/>
            </a:pPr>
            <a:r>
              <a:rPr lang="pt-BR" sz="3200" b="1" dirty="0">
                <a:solidFill>
                  <a:srgbClr val="C00000"/>
                </a:solidFill>
              </a:rPr>
              <a:t>Arquitecturas de microprocessadores</a:t>
            </a:r>
          </a:p>
          <a:p>
            <a:r>
              <a:rPr lang="pt-BR" b="1" dirty="0"/>
              <a:t>Arquitectura </a:t>
            </a:r>
            <a:r>
              <a:rPr lang="pt-BR" b="1" i="1" dirty="0"/>
              <a:t>CISC</a:t>
            </a:r>
          </a:p>
          <a:p>
            <a:r>
              <a:rPr lang="pt-BR" b="1" dirty="0"/>
              <a:t>Arquitectura </a:t>
            </a:r>
            <a:r>
              <a:rPr lang="pt-BR" b="1" i="1" dirty="0"/>
              <a:t>RISC</a:t>
            </a:r>
            <a:r>
              <a:rPr lang="pt-BR" b="1" dirty="0"/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D631F-4DA8-4A8C-83A7-0B945643FD0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38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de microprocessadores</a:t>
            </a:r>
          </a:p>
          <a:p>
            <a:pPr marL="0" indent="0" algn="just">
              <a:buNone/>
            </a:pPr>
            <a:r>
              <a:rPr lang="pt-BR" dirty="0"/>
              <a:t>Uma das primeiras decisões ao projectar um microprocessador é decidir qual será o seu conjunto de instruções. </a:t>
            </a:r>
          </a:p>
          <a:p>
            <a:pPr marL="0" indent="0" algn="just">
              <a:buNone/>
            </a:pPr>
            <a:r>
              <a:rPr lang="pt-BR" b="1" dirty="0"/>
              <a:t>Esta decisão é importante por dois motivos : </a:t>
            </a:r>
          </a:p>
          <a:p>
            <a:pPr algn="just"/>
            <a:r>
              <a:rPr lang="pt-BR" dirty="0"/>
              <a:t>o conjunto de instruções decide o </a:t>
            </a:r>
            <a:r>
              <a:rPr lang="pt-BR" b="1" dirty="0"/>
              <a:t>projecto físico da montagem( reduzido ou complexo);</a:t>
            </a:r>
          </a:p>
          <a:p>
            <a:pPr algn="just"/>
            <a:r>
              <a:rPr lang="pt-BR" dirty="0"/>
              <a:t>qualquer operação a ser executada no microprocessador deve ser capaz de ser descrita em </a:t>
            </a:r>
            <a:r>
              <a:rPr lang="pt-BR" b="1" dirty="0"/>
              <a:t>termos de uma linguagem </a:t>
            </a:r>
            <a:r>
              <a:rPr lang="pt-BR" dirty="0"/>
              <a:t>dessas instruções. </a:t>
            </a:r>
          </a:p>
          <a:p>
            <a:pPr marL="0" indent="0" algn="just">
              <a:buNone/>
            </a:pPr>
            <a:r>
              <a:rPr lang="pt-BR" dirty="0"/>
              <a:t>Diante dessa questão, existem duas filosofias de </a:t>
            </a:r>
            <a:r>
              <a:rPr lang="pt-BR" i="1" dirty="0"/>
              <a:t>design</a:t>
            </a:r>
            <a:r>
              <a:rPr lang="pt-BR" dirty="0"/>
              <a:t>, </a:t>
            </a:r>
            <a:r>
              <a:rPr lang="pt-BR" b="1" dirty="0">
                <a:solidFill>
                  <a:srgbClr val="C00000"/>
                </a:solidFill>
              </a:rPr>
              <a:t>máquinas chamadas </a:t>
            </a:r>
            <a:r>
              <a:rPr lang="pt-BR" b="1" i="1" dirty="0">
                <a:solidFill>
                  <a:srgbClr val="C00000"/>
                </a:solidFill>
              </a:rPr>
              <a:t>CISC</a:t>
            </a:r>
            <a:r>
              <a:rPr lang="pt-BR" b="1" dirty="0">
                <a:solidFill>
                  <a:srgbClr val="C00000"/>
                </a:solidFill>
              </a:rPr>
              <a:t> e máquinas chamadas </a:t>
            </a:r>
            <a:r>
              <a:rPr lang="pt-BR" b="1" i="1" dirty="0">
                <a:solidFill>
                  <a:srgbClr val="C00000"/>
                </a:solidFill>
              </a:rPr>
              <a:t>RISC</a:t>
            </a:r>
            <a:r>
              <a:rPr lang="pt-BR" dirty="0"/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524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076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1737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de microprocessadores</a:t>
            </a:r>
          </a:p>
          <a:p>
            <a:pPr marL="0" indent="0" algn="just">
              <a:buNone/>
            </a:pPr>
            <a:endParaRPr lang="pt-BR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pt-BR" dirty="0"/>
              <a:t>Quando falamos sobre microprocessadores </a:t>
            </a:r>
            <a:r>
              <a:rPr lang="pt-BR" b="1" i="1" dirty="0"/>
              <a:t>CISC</a:t>
            </a:r>
            <a:r>
              <a:rPr lang="pt-BR" dirty="0"/>
              <a:t>, (</a:t>
            </a:r>
            <a:r>
              <a:rPr lang="pt-BR" b="1" dirty="0"/>
              <a:t>computadores com um conjunto de instruções complexo</a:t>
            </a:r>
            <a:r>
              <a:rPr lang="pt-BR" dirty="0"/>
              <a:t>), e processadores </a:t>
            </a:r>
            <a:r>
              <a:rPr lang="pt-BR" b="1" i="1" dirty="0"/>
              <a:t>RISC</a:t>
            </a:r>
            <a:r>
              <a:rPr lang="pt-BR" dirty="0"/>
              <a:t>, (</a:t>
            </a:r>
            <a:r>
              <a:rPr lang="pt-BR" b="1" dirty="0"/>
              <a:t>computadores com um conjunto de instruções reduzido</a:t>
            </a:r>
            <a:r>
              <a:rPr lang="pt-BR" dirty="0"/>
              <a:t>), pensa-se que os atributos complexos e reduzidos descrevem o diferenças entre os dois modelos de arquitectura de microprocessador.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5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803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366283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CISC</a:t>
            </a:r>
          </a:p>
          <a:p>
            <a:pPr marL="0" indent="0" algn="just">
              <a:buNone/>
            </a:pPr>
            <a:r>
              <a:rPr lang="pt-BR" dirty="0"/>
              <a:t>A tecnologia </a:t>
            </a:r>
            <a:r>
              <a:rPr lang="pt-BR" i="1" dirty="0"/>
              <a:t>CISC (Complex Instruction Set Computer) </a:t>
            </a:r>
            <a:r>
              <a:rPr lang="pt-BR" dirty="0"/>
              <a:t>, criada em 1971 pela Intel do primeiro microchip que permitiria o nascimento da </a:t>
            </a:r>
            <a:r>
              <a:rPr lang="pt-BR" b="1" dirty="0"/>
              <a:t>computação pessoal</a:t>
            </a:r>
            <a:r>
              <a:rPr lang="pt-BR" dirty="0"/>
              <a:t>. Em 1972  surge o </a:t>
            </a:r>
            <a:r>
              <a:rPr lang="pt-BR" b="1" dirty="0"/>
              <a:t>8080</a:t>
            </a:r>
            <a:r>
              <a:rPr lang="pt-BR" dirty="0"/>
              <a:t>, o </a:t>
            </a:r>
            <a:r>
              <a:rPr lang="pt-BR" b="1" dirty="0"/>
              <a:t>primeiro chip </a:t>
            </a:r>
            <a:r>
              <a:rPr lang="pt-BR" dirty="0"/>
              <a:t>capaz de processar </a:t>
            </a:r>
            <a:r>
              <a:rPr lang="pt-BR" b="1" dirty="0"/>
              <a:t>8 </a:t>
            </a:r>
            <a:r>
              <a:rPr lang="pt-BR" b="1" i="1" dirty="0"/>
              <a:t>bits</a:t>
            </a:r>
            <a:r>
              <a:rPr lang="pt-BR" dirty="0"/>
              <a:t>, o suficiente para </a:t>
            </a:r>
            <a:r>
              <a:rPr lang="pt-BR" b="1" dirty="0"/>
              <a:t>representar números e letras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Com esta possibilidade de colocar todos os circuitos em um único chip e a capacidade de lidar com números e letras, nasceria a </a:t>
            </a:r>
            <a:r>
              <a:rPr lang="pt-BR" b="1" dirty="0"/>
              <a:t>quarta geração </a:t>
            </a:r>
            <a:r>
              <a:rPr lang="pt-BR" dirty="0"/>
              <a:t>de computadores, conhecidos como PCs ou computadores pessoais.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6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049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6653"/>
            <a:ext cx="8839200" cy="540076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CISC</a:t>
            </a:r>
          </a:p>
          <a:p>
            <a:pPr marL="0" indent="0" algn="just">
              <a:buNone/>
            </a:pPr>
            <a:r>
              <a:rPr lang="pt-BR" dirty="0"/>
              <a:t>Os microprocessadores </a:t>
            </a:r>
            <a:r>
              <a:rPr lang="pt-BR" i="1" dirty="0"/>
              <a:t>CISC</a:t>
            </a:r>
            <a:r>
              <a:rPr lang="pt-BR" dirty="0"/>
              <a:t> possuem um conjunto de instruções que se caracteriza por ser </a:t>
            </a:r>
            <a:r>
              <a:rPr lang="pt-BR" b="1" dirty="0"/>
              <a:t>muito amplo </a:t>
            </a:r>
            <a:r>
              <a:rPr lang="pt-BR" dirty="0"/>
              <a:t>e permitir </a:t>
            </a:r>
            <a:r>
              <a:rPr lang="pt-BR" b="1" dirty="0"/>
              <a:t>operações complexas </a:t>
            </a:r>
            <a:r>
              <a:rPr lang="pt-BR" dirty="0"/>
              <a:t>entre operandos localizados na </a:t>
            </a:r>
            <a:r>
              <a:rPr lang="pt-BR" b="1" dirty="0"/>
              <a:t>memória</a:t>
            </a:r>
            <a:r>
              <a:rPr lang="pt-BR" dirty="0"/>
              <a:t> ou </a:t>
            </a:r>
            <a:r>
              <a:rPr lang="pt-BR" b="1" dirty="0"/>
              <a:t>em registros internos</a:t>
            </a:r>
            <a:r>
              <a:rPr lang="pt-BR" dirty="0"/>
              <a:t>.</a:t>
            </a:r>
          </a:p>
          <a:p>
            <a:pPr marL="0" indent="0" algn="just">
              <a:buNone/>
            </a:pPr>
            <a:r>
              <a:rPr lang="pt-BR" dirty="0"/>
              <a:t>Esse tipo de arquitectura </a:t>
            </a:r>
            <a:r>
              <a:rPr lang="pt-BR" b="1" dirty="0"/>
              <a:t>dificulta o paralelismo </a:t>
            </a:r>
            <a:r>
              <a:rPr lang="pt-BR" dirty="0"/>
              <a:t>entre as instruções, actualmente a maioria dos sistemas </a:t>
            </a:r>
            <a:r>
              <a:rPr lang="pt-BR" i="1" dirty="0"/>
              <a:t>CISC</a:t>
            </a:r>
            <a:r>
              <a:rPr lang="pt-BR" dirty="0"/>
              <a:t> de alto desempenho implementa um sistema que converte essas instruções complexas em várias instruções simples, geralmente chamadas de microinstruções.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7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3810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 </a:t>
            </a:r>
            <a:r>
              <a:rPr lang="en-US" sz="4000" b="1" dirty="0"/>
              <a:t>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66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524000"/>
            <a:ext cx="8839200" cy="43608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CISC</a:t>
            </a:r>
          </a:p>
          <a:p>
            <a:pPr marL="0" indent="0" algn="just">
              <a:buNone/>
            </a:pPr>
            <a:r>
              <a:rPr lang="pt-BR" dirty="0"/>
              <a:t>A </a:t>
            </a:r>
            <a:r>
              <a:rPr lang="pt-BR" b="1" dirty="0"/>
              <a:t>microprogramação</a:t>
            </a:r>
            <a:r>
              <a:rPr lang="pt-BR" dirty="0"/>
              <a:t> significa que cada instrução de máquina é </a:t>
            </a:r>
            <a:r>
              <a:rPr lang="pt-BR" b="1" dirty="0"/>
              <a:t>interpretada por um microprograma </a:t>
            </a:r>
            <a:r>
              <a:rPr lang="pt-BR" dirty="0"/>
              <a:t>localizado em </a:t>
            </a:r>
            <a:r>
              <a:rPr lang="pt-BR" b="1" dirty="0"/>
              <a:t>uma memória no circuito integrado do processador</a:t>
            </a:r>
            <a:r>
              <a:rPr lang="pt-BR" dirty="0"/>
              <a:t>. </a:t>
            </a:r>
          </a:p>
          <a:p>
            <a:pPr marL="0" indent="0" algn="just">
              <a:buNone/>
            </a:pPr>
            <a:r>
              <a:rPr lang="pt-BR" dirty="0"/>
              <a:t>As </a:t>
            </a:r>
            <a:r>
              <a:rPr lang="pt-BR" b="1" dirty="0"/>
              <a:t>instruções compostas </a:t>
            </a:r>
            <a:r>
              <a:rPr lang="pt-BR" dirty="0"/>
              <a:t>são </a:t>
            </a:r>
            <a:r>
              <a:rPr lang="pt-BR" b="1" dirty="0"/>
              <a:t>decodificadas internamente </a:t>
            </a:r>
            <a:r>
              <a:rPr lang="pt-BR" dirty="0"/>
              <a:t>e executadas com uma </a:t>
            </a:r>
            <a:r>
              <a:rPr lang="pt-BR" b="1" dirty="0"/>
              <a:t>série de microinstruções </a:t>
            </a:r>
            <a:r>
              <a:rPr lang="pt-BR" dirty="0"/>
              <a:t>armazenadas em um </a:t>
            </a:r>
            <a:r>
              <a:rPr lang="pt-BR" i="1" dirty="0"/>
              <a:t>ROM</a:t>
            </a:r>
            <a:r>
              <a:rPr lang="pt-BR" dirty="0"/>
              <a:t> interno. Isso requer </a:t>
            </a:r>
            <a:r>
              <a:rPr lang="pt-BR" b="1" dirty="0"/>
              <a:t>vários ciclos de clock, pelo menos um por microinstrução</a:t>
            </a:r>
            <a:r>
              <a:rPr lang="pt-BR" dirty="0"/>
              <a:t>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8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0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201737"/>
            <a:ext cx="8839200" cy="52658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b="1" dirty="0">
                <a:solidFill>
                  <a:srgbClr val="C00000"/>
                </a:solidFill>
              </a:rPr>
              <a:t>Arquitectura CISC</a:t>
            </a:r>
          </a:p>
          <a:p>
            <a:pPr marL="0" indent="0" algn="just">
              <a:buNone/>
            </a:pPr>
            <a:r>
              <a:rPr lang="pt-BR" dirty="0"/>
              <a:t>Dentre os benefícios do </a:t>
            </a:r>
            <a:r>
              <a:rPr lang="pt-BR" i="1" dirty="0"/>
              <a:t>CISC</a:t>
            </a:r>
            <a:r>
              <a:rPr lang="pt-BR" dirty="0"/>
              <a:t>, destacam-se os seguintes:</a:t>
            </a:r>
          </a:p>
          <a:p>
            <a:pPr algn="just"/>
            <a:r>
              <a:rPr lang="pt-BR" dirty="0"/>
              <a:t>Reduz a dificuldade de criação de compiladores.</a:t>
            </a:r>
          </a:p>
          <a:p>
            <a:pPr algn="just"/>
            <a:r>
              <a:rPr lang="pt-BR" dirty="0"/>
              <a:t>Permite reduzir o custo total do sistema.</a:t>
            </a:r>
          </a:p>
          <a:p>
            <a:pPr algn="just"/>
            <a:r>
              <a:rPr lang="pt-BR" dirty="0"/>
              <a:t>Reduz os custos de criação de software.</a:t>
            </a:r>
          </a:p>
          <a:p>
            <a:pPr algn="just"/>
            <a:r>
              <a:rPr lang="pt-BR" dirty="0"/>
              <a:t>Melhora a compactação do código.</a:t>
            </a:r>
          </a:p>
          <a:p>
            <a:pPr algn="just"/>
            <a:r>
              <a:rPr lang="pt-BR" dirty="0"/>
              <a:t>Facilita a depuração.</a:t>
            </a:r>
          </a:p>
          <a:p>
            <a:pPr marL="0" indent="0" algn="just">
              <a:buNone/>
            </a:pPr>
            <a:r>
              <a:rPr lang="pt-BR" dirty="0"/>
              <a:t>Exemplo de microprocessadores baseados na tecnologia </a:t>
            </a:r>
          </a:p>
          <a:p>
            <a:pPr marL="0" indent="0" algn="just">
              <a:buNone/>
            </a:pPr>
            <a:r>
              <a:rPr lang="pt-BR" i="1" dirty="0"/>
              <a:t>CISC</a:t>
            </a:r>
            <a:r>
              <a:rPr lang="pt-BR" dirty="0"/>
              <a:t>: </a:t>
            </a:r>
            <a:r>
              <a:rPr lang="pt-BR" b="1" dirty="0"/>
              <a:t>Intel 8086, 8088, 80286, 80386, 80486</a:t>
            </a:r>
          </a:p>
          <a:p>
            <a:pPr marL="0" indent="0" algn="just">
              <a:buNone/>
            </a:pPr>
            <a:r>
              <a:rPr lang="pt-BR" b="1" dirty="0"/>
              <a:t>Motorola 68000, 68010, 68020, 68030, 6840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76200"/>
            <a:ext cx="2667000" cy="1125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BCBF9-9DDF-490F-846D-D63835D081BF}" type="slidenum">
              <a:rPr lang="en-US" smtClean="0"/>
              <a:t>9</a:t>
            </a:fld>
            <a:endParaRPr lang="en-US"/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-457200" y="533400"/>
            <a:ext cx="64008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 </a:t>
            </a:r>
            <a:r>
              <a:rPr lang="en-US" sz="4000" b="1" dirty="0" err="1"/>
              <a:t>Arquicteturas</a:t>
            </a:r>
            <a:r>
              <a:rPr lang="en-US" sz="4000" b="1" dirty="0"/>
              <a:t> </a:t>
            </a:r>
            <a:r>
              <a:rPr lang="en-US" sz="4000" b="1" i="1" dirty="0"/>
              <a:t>CISC</a:t>
            </a:r>
            <a:r>
              <a:rPr lang="en-US" sz="4000" b="1" dirty="0"/>
              <a:t> e </a:t>
            </a:r>
            <a:r>
              <a:rPr lang="en-US" sz="4000" b="1" i="1" dirty="0"/>
              <a:t>RISC</a:t>
            </a:r>
            <a:r>
              <a:rPr lang="en-US" sz="4000" b="1" dirty="0"/>
              <a:t>  </a:t>
            </a:r>
            <a:br>
              <a:rPr lang="en-US" sz="4000" b="1" dirty="0"/>
            </a:br>
            <a:br>
              <a:rPr lang="en-US" sz="3600" b="1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20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0000FF"/>
      </a:hlink>
      <a:folHlink>
        <a:srgbClr val="FF00FF"/>
      </a:folHlink>
    </a:clrScheme>
    <a:fontScheme name="Retrospect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rotWithShape="0">
              <a:srgbClr val="000000">
                <a:alpha val="60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chemeClr val="accent1"/>
          </a:solidFill>
          <a:prstDash val="solid"/>
          <a:round/>
        </a:ln>
        <a:effectLst>
          <a:outerShdw blurRad="38100" dist="25400" dir="2700000" rotWithShape="0">
            <a:srgbClr val="000000">
              <a:alpha val="60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58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13799</TotalTime>
  <Words>1158</Words>
  <Application>Microsoft Office PowerPoint</Application>
  <PresentationFormat>On-screen Show (4:3)</PresentationFormat>
  <Paragraphs>139</Paragraphs>
  <Slides>21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Office Theme</vt:lpstr>
      <vt:lpstr>Retrospect</vt:lpstr>
      <vt:lpstr>1_Office Theme</vt:lpstr>
      <vt:lpstr>Arquitectura e Tecnologias de Computadores</vt:lpstr>
      <vt:lpstr>PowerPoint Presentation</vt:lpstr>
      <vt:lpstr>Sumário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 Arquicteturas CISC e RISC 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Rafael Mphume</cp:lastModifiedBy>
  <cp:revision>47</cp:revision>
  <dcterms:created xsi:type="dcterms:W3CDTF">2020-03-19T14:48:24Z</dcterms:created>
  <dcterms:modified xsi:type="dcterms:W3CDTF">2024-11-02T16:32:45Z</dcterms:modified>
</cp:coreProperties>
</file>