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  <p:sldMasterId id="2147483683" r:id="rId2"/>
    <p:sldMasterId id="2147483684" r:id="rId3"/>
  </p:sldMasterIdLst>
  <p:notesMasterIdLst>
    <p:notesMasterId r:id="rId6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  <p:sldId id="311" r:id="rId59"/>
    <p:sldId id="312" r:id="rId60"/>
    <p:sldId id="313" r:id="rId61"/>
    <p:sldId id="314" r:id="rId62"/>
    <p:sldId id="315" r:id="rId63"/>
    <p:sldId id="316" r:id="rId64"/>
    <p:sldId id="317" r:id="rId65"/>
  </p:sldIdLst>
  <p:sldSz cx="9144000" cy="6858000" type="screen4x3"/>
  <p:notesSz cx="6858000" cy="9144000"/>
  <p:embeddedFontLst>
    <p:embeddedFont>
      <p:font typeface="Ovo" panose="020B0604020202020204" charset="0"/>
      <p:regular r:id="rId6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presProps" Target="presProps.xml"/><Relationship Id="rId7" Type="http://schemas.openxmlformats.org/officeDocument/2006/relationships/slide" Target="slides/slide4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font" Target="fonts/font1.fntdata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9" name="Google Shape;30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9" name="Google Shape;31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6" name="Google Shape;356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5" name="Google Shape;365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4" name="Google Shape;37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3" name="Google Shape;38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2" name="Google Shape;392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" name="Google Shape;393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19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1" name="Google Shape;40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2" name="Google Shape;4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2" name="Google Shape;43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1" name="Google Shape;44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0" name="Google Shape;45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9" name="Google Shape;46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2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0" name="Google Shape;4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2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29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0" name="Google Shape;500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3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0" name="Google Shape;51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9" name="Google Shape;51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9" name="Google Shape;52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8" name="Google Shape;53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8" name="Google Shape;548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3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39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4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5" name="Google Shape;605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Google Shape;613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4" name="Google Shape;614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3" name="Google Shape;623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3" name="Google Shape;643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4" name="Google Shape;654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4" name="Google Shape;664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4" name="Google Shape;674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85" name="Google Shape;685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49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5" name="Google Shape;695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50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5" name="Google Shape;705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51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7" name="Google Shape;717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52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27" name="Google Shape;727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53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8" name="Google Shape;738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54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8" name="Google Shape;74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5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55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8" name="Google Shape;758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5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8" name="Google Shape;768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Google Shape;7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8" name="Google Shape;778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" name="Google Shape;78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88" name="Google Shape;78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5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59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3" name="Google Shape;27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6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" name="Google Shape;797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5" name="Google Shape;80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3" name="Google Shape;813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2" name="Google Shape;28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7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8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0" name="Google Shape;300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000000"/>
                </a:solidFill>
              </a:rPr>
              <a:t>9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/>
          <p:nvPr/>
        </p:nvSpPr>
        <p:spPr>
          <a:xfrm>
            <a:off x="1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" y="6334317"/>
            <a:ext cx="9144001" cy="6648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1" cy="356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body" idx="1"/>
          </p:nvPr>
        </p:nvSpPr>
        <p:spPr>
          <a:xfrm>
            <a:off x="825038" y="4455622"/>
            <a:ext cx="75438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21" name="Google Shape;21;p2"/>
          <p:cNvCxnSpPr/>
          <p:nvPr/>
        </p:nvCxnSpPr>
        <p:spPr>
          <a:xfrm>
            <a:off x="905743" y="4343400"/>
            <a:ext cx="7406642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Google Shape;22;p2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>
  <p:cSld name="Vertical Title and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12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6543675" y="412303"/>
            <a:ext cx="1971675" cy="575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body" idx="1"/>
          </p:nvPr>
        </p:nvSpPr>
        <p:spPr>
          <a:xfrm>
            <a:off x="628650" y="412303"/>
            <a:ext cx="5800725" cy="5759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Objeto">
  <p:cSld name="Título e Objet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2" name="Google Shape;112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7543801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2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2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0" name="Google Shape;130;p22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1" name="Google Shape;13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8" name="Google Shape;13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4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5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2" name="Google Shape;162;p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9" name="Google Shape;169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1" name="Google Shape;181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7" name="Google Shape;187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88" name="Google Shape;188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0" name="Google Shape;190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822960" y="758952"/>
            <a:ext cx="7543801" cy="3566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Calibri"/>
              <a:buNone/>
              <a:defRPr sz="8000">
                <a:solidFill>
                  <a:srgbClr val="262626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22960" y="4453129"/>
            <a:ext cx="7543801" cy="1143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400"/>
              <a:buFont typeface="Calibri"/>
              <a:buNone/>
              <a:defRPr sz="2400"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cxnSp>
        <p:nvCxnSpPr>
          <p:cNvPr id="32" name="Google Shape;32;p4"/>
          <p:cNvCxnSpPr/>
          <p:nvPr/>
        </p:nvCxnSpPr>
        <p:spPr>
          <a:xfrm>
            <a:off x="905743" y="4343400"/>
            <a:ext cx="7406642" cy="0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4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5" name="Google Shape;205;p34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6" name="Google Shape;206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5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35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2" name="Google Shape;212;p35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3" name="Google Shape;213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6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9" name="Google Shape;219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7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822960" y="1845734"/>
            <a:ext cx="3703320" cy="4023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6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822960" y="1846053"/>
            <a:ext cx="3703320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344068"/>
              </a:buClr>
              <a:buSzPts val="2000"/>
              <a:buFont typeface="Calibri"/>
              <a:buNone/>
              <a:defRPr cap="none">
                <a:solidFill>
                  <a:srgbClr val="34406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2"/>
          </p:nvPr>
        </p:nvSpPr>
        <p:spPr>
          <a:xfrm>
            <a:off x="4663440" y="1846053"/>
            <a:ext cx="3703321" cy="73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12" y="0"/>
            <a:ext cx="303809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9"/>
          <p:cNvSpPr/>
          <p:nvPr/>
        </p:nvSpPr>
        <p:spPr>
          <a:xfrm>
            <a:off x="3030053" y="0"/>
            <a:ext cx="48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342900" y="594360"/>
            <a:ext cx="2400300" cy="2286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3600450" y="731520"/>
            <a:ext cx="4869181" cy="5257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body" idx="2"/>
          </p:nvPr>
        </p:nvSpPr>
        <p:spPr>
          <a:xfrm>
            <a:off x="342900" y="2926080"/>
            <a:ext cx="2400300" cy="337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 "/>
              <a:defRPr/>
            </a:lvl1pPr>
            <a:lvl2pPr marL="914400" lvl="1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2pPr>
            <a:lvl3pPr marL="1371600" lvl="2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3pPr>
            <a:lvl4pPr marL="1828800" lvl="3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4pPr>
            <a:lvl5pPr marL="2286000" lvl="4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00">
                <a:solidFill>
                  <a:srgbClr val="34406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0"/>
          <p:cNvSpPr/>
          <p:nvPr/>
        </p:nvSpPr>
        <p:spPr>
          <a:xfrm>
            <a:off x="10" y="4915076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/>
          </p:nvPr>
        </p:nvSpPr>
        <p:spPr>
          <a:xfrm>
            <a:off x="822960" y="5074921"/>
            <a:ext cx="7585234" cy="8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2pPr>
            <a:lvl3pPr lvl="2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3pPr>
            <a:lvl4pPr lvl="3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4pPr>
            <a:lvl5pPr lvl="4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5pPr>
            <a:lvl6pPr lvl="5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6pPr>
            <a:lvl7pPr lvl="6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7pPr>
            <a:lvl8pPr lvl="7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8pPr>
            <a:lvl9pPr lvl="8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0"/>
          <p:cNvSpPr>
            <a:spLocks noGrp="1"/>
          </p:cNvSpPr>
          <p:nvPr>
            <p:ph type="pic" idx="2"/>
          </p:nvPr>
        </p:nvSpPr>
        <p:spPr>
          <a:xfrm>
            <a:off x="11" y="0"/>
            <a:ext cx="9143990" cy="4915076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822960" y="5907024"/>
            <a:ext cx="7584949" cy="594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FFFFFF"/>
              </a:buClr>
              <a:buSzPts val="1500"/>
              <a:buFont typeface="Calibri"/>
              <a:buNone/>
              <a:defRPr sz="1500">
                <a:solidFill>
                  <a:srgbClr val="FFFFFF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6pPr>
            <a:lvl7pPr marL="3200400" lvl="6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7pPr>
            <a:lvl8pPr marL="3657600" lvl="7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8pPr>
            <a:lvl9pPr marL="4114800" lvl="8" indent="-3429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◦"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0" y="6334317"/>
            <a:ext cx="9141620" cy="640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" name="Google Shape;12;p1"/>
          <p:cNvCxnSpPr/>
          <p:nvPr/>
        </p:nvCxnSpPr>
        <p:spPr>
          <a:xfrm>
            <a:off x="895149" y="1737845"/>
            <a:ext cx="7475220" cy="1"/>
          </a:xfrm>
          <a:prstGeom prst="straightConnector1">
            <a:avLst/>
          </a:prstGeom>
          <a:noFill/>
          <a:ln w="9525" cap="flat" cmpd="sng">
            <a:solidFill>
              <a:srgbClr val="80808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1"/>
          <p:cNvSpPr txBox="1">
            <a:spLocks noGrp="1"/>
          </p:cNvSpPr>
          <p:nvPr>
            <p:ph type="title"/>
          </p:nvPr>
        </p:nvSpPr>
        <p:spPr>
          <a:xfrm>
            <a:off x="822960" y="286604"/>
            <a:ext cx="7543801" cy="1450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4800"/>
              <a:buFont typeface="Calibri"/>
              <a:buNone/>
              <a:defRPr sz="48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 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Calibri"/>
              <a:buChar char="◦"/>
              <a:defRPr sz="2000" b="0" i="0" u="none" strike="noStrike" cap="none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5" name="Google Shape;155;p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3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8"/>
          <p:cNvSpPr txBox="1"/>
          <p:nvPr/>
        </p:nvSpPr>
        <p:spPr>
          <a:xfrm>
            <a:off x="899452" y="5181603"/>
            <a:ext cx="2574432" cy="5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002060"/>
                </a:solidFill>
                <a:latin typeface="Ovo"/>
                <a:ea typeface="Ovo"/>
                <a:cs typeface="Ovo"/>
                <a:sym typeface="Ovo"/>
              </a:rPr>
              <a:t>AULA 10</a:t>
            </a:r>
            <a:endParaRPr sz="3200" b="1" i="0" u="none" strike="noStrike" cap="none">
              <a:solidFill>
                <a:srgbClr val="002060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33" name="Google Shape;233;p38"/>
          <p:cNvSpPr txBox="1">
            <a:spLocks noGrp="1"/>
          </p:cNvSpPr>
          <p:nvPr>
            <p:ph type="ctrTitle" idx="4294967295"/>
          </p:nvPr>
        </p:nvSpPr>
        <p:spPr>
          <a:xfrm>
            <a:off x="514351" y="1149351"/>
            <a:ext cx="7922960" cy="2889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 fontScale="90000"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Ovo"/>
              <a:buNone/>
            </a:pPr>
            <a:r>
              <a:rPr lang="en-US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A</a:t>
            </a:r>
            <a:r>
              <a:rPr lang="en-US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rquitectura e </a:t>
            </a:r>
            <a:r>
              <a:rPr lang="en-US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T</a:t>
            </a:r>
            <a:r>
              <a:rPr lang="en-US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ecnologias de </a:t>
            </a:r>
            <a:r>
              <a:rPr lang="en-US" sz="7400" b="0" i="0" u="none" strike="noStrike" cap="none">
                <a:solidFill>
                  <a:srgbClr val="C00000"/>
                </a:solidFill>
                <a:latin typeface="Ovo"/>
                <a:ea typeface="Ovo"/>
                <a:cs typeface="Ovo"/>
                <a:sym typeface="Ovo"/>
              </a:rPr>
              <a:t>C</a:t>
            </a:r>
            <a:r>
              <a:rPr lang="en-US" sz="7400" b="0" i="0" u="none" strike="noStrike" cap="none">
                <a:solidFill>
                  <a:schemeClr val="dk1"/>
                </a:solidFill>
                <a:latin typeface="Ovo"/>
                <a:ea typeface="Ovo"/>
                <a:cs typeface="Ovo"/>
                <a:sym typeface="Ovo"/>
              </a:rPr>
              <a:t>omputadores</a:t>
            </a:r>
            <a:endParaRPr sz="7400" b="0" i="0" u="none" strike="noStrike" cap="none">
              <a:solidFill>
                <a:schemeClr val="dk1"/>
              </a:solidFill>
              <a:latin typeface="Ovo"/>
              <a:ea typeface="Ovo"/>
              <a:cs typeface="Ovo"/>
              <a:sym typeface="Ovo"/>
            </a:endParaRPr>
          </a:p>
        </p:txBody>
      </p:sp>
      <p:sp>
        <p:nvSpPr>
          <p:cNvPr id="234" name="Google Shape;234;p38"/>
          <p:cNvSpPr txBox="1"/>
          <p:nvPr/>
        </p:nvSpPr>
        <p:spPr>
          <a:xfrm>
            <a:off x="180754" y="6463216"/>
            <a:ext cx="4848446" cy="3276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 fontScale="85000" lnSpcReduction="20000"/>
          </a:bodyPr>
          <a:lstStyle/>
          <a:p>
            <a:pPr marL="0" marR="0" lvl="0" indent="0" algn="l" rtl="0">
              <a:lnSpc>
                <a:spcPct val="203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8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MSc. Rafael Beto Mpfumo</a:t>
            </a:r>
            <a:r>
              <a:rPr lang="en-US" sz="2000" b="0" i="0" u="none" strike="noStrike" cap="none">
                <a:solidFill>
                  <a:srgbClr val="000000"/>
                </a:solidFill>
                <a:latin typeface="Ovo"/>
                <a:ea typeface="Ovo"/>
                <a:cs typeface="Ovo"/>
                <a:sym typeface="Ovo"/>
              </a:rPr>
              <a:t>.</a:t>
            </a:r>
            <a:endParaRPr sz="2000" b="0" i="0" u="none" strike="noStrike" cap="none">
              <a:solidFill>
                <a:srgbClr val="000000"/>
              </a:solidFill>
              <a:latin typeface="Ovo"/>
              <a:ea typeface="Ovo"/>
              <a:cs typeface="Ovo"/>
              <a:sym typeface="Ovo"/>
            </a:endParaRPr>
          </a:p>
        </p:txBody>
      </p:sp>
      <p:pic>
        <p:nvPicPr>
          <p:cNvPr id="236" name="Google Shape;236;p38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9600" y="171450"/>
            <a:ext cx="7681913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38"/>
          <p:cNvSpPr txBox="1">
            <a:spLocks noGrp="1"/>
          </p:cNvSpPr>
          <p:nvPr>
            <p:ph type="sldNum" idx="12"/>
          </p:nvPr>
        </p:nvSpPr>
        <p:spPr>
          <a:xfrm>
            <a:off x="8166350" y="6519239"/>
            <a:ext cx="243013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7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13" name="Google Shape;313;p47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Disquete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314" name="Google Shape;314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316" name="Google Shape;316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8625" y="2362200"/>
            <a:ext cx="8286750" cy="339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48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23" name="Google Shape;323;p48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Rígidos/duro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Disco duro, termo mais utilizado tecnicamente, popularmente chamado de </a:t>
            </a:r>
            <a:r>
              <a:rPr lang="en-US" i="1"/>
              <a:t>HD</a:t>
            </a:r>
            <a:r>
              <a:rPr lang="en-US"/>
              <a:t> (</a:t>
            </a:r>
            <a:r>
              <a:rPr lang="en-US" i="1"/>
              <a:t>Hard Disk Drive</a:t>
            </a:r>
            <a:r>
              <a:rPr lang="en-US"/>
              <a:t>), “memória de massa” ou ainda de “memória secundária” é a parte do computador onde são armazenados os dados.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24" name="Google Shape;324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9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32" name="Google Shape;332;p49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primeiro disco rígido foi construído pela </a:t>
            </a:r>
            <a:r>
              <a:rPr lang="en-US" i="1"/>
              <a:t>IBM</a:t>
            </a:r>
            <a:r>
              <a:rPr lang="en-US"/>
              <a:t> em 1957, ele era formado por nada menos que 50 discos de 24 polegadas de diâmetro, com uma capacidade total de 5 </a:t>
            </a:r>
            <a:r>
              <a:rPr lang="en-US" i="1"/>
              <a:t>Megabytes</a:t>
            </a:r>
            <a:r>
              <a:rPr lang="en-US"/>
              <a:t>, para a época isso era considerado muita capacidade de guardar informação, este primeiro disco rígido, foi chamado de “</a:t>
            </a:r>
            <a:r>
              <a:rPr lang="en-US" i="1"/>
              <a:t>winchester</a:t>
            </a:r>
            <a:r>
              <a:rPr lang="en-US"/>
              <a:t>”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33" name="Google Shape;333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0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41" name="Google Shape;341;p50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342" name="Google Shape;342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Google Shape;343;p5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344" name="Google Shape;344;p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7213" y="2209800"/>
            <a:ext cx="802957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1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51" name="Google Shape;351;p51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Por se tratar de uma memória não volátil, é necessário para instalar e executar os programas no computador, nos sistemas operacionais mais recentes, ele é também utilizado para expandir a memória </a:t>
            </a:r>
            <a:r>
              <a:rPr lang="en-US" i="1"/>
              <a:t>RAM</a:t>
            </a:r>
            <a:r>
              <a:rPr lang="en-US"/>
              <a:t>, através da gestão de memória virtual.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52" name="Google Shape;352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52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60" name="Google Shape;360;p52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Existem diferentes tipos de interfaces para discos rígidos, são elas: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IDE/ATA;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</a:t>
            </a:r>
            <a:r>
              <a:rPr lang="en-US" i="1"/>
              <a:t>Serial</a:t>
            </a:r>
            <a:r>
              <a:rPr lang="en-US"/>
              <a:t> ATA;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SCSI;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</a:t>
            </a:r>
            <a:r>
              <a:rPr lang="en-US" i="1"/>
              <a:t>Fibrechannel</a:t>
            </a:r>
            <a:r>
              <a:rPr lang="en-US"/>
              <a:t>;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• </a:t>
            </a:r>
            <a:r>
              <a:rPr lang="en-US" i="1"/>
              <a:t>SAS</a:t>
            </a:r>
            <a:r>
              <a:rPr lang="en-US"/>
              <a:t>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61" name="Google Shape;361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53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69" name="Google Shape;369;p53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Foi criada para conectar dispositivos ao computador, ela foi desenvolvida pela </a:t>
            </a:r>
            <a:r>
              <a:rPr lang="en-US" i="1"/>
              <a:t>WesternDigital, pela Compaq e CDC em 1986.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Dentre as diversas características do </a:t>
            </a:r>
            <a:r>
              <a:rPr lang="en-US" i="1"/>
              <a:t>IDE/ATA</a:t>
            </a:r>
            <a:r>
              <a:rPr lang="en-US"/>
              <a:t>, uma que se destaca é que seu padrão não exige que um controlador externo esteja actuando, </a:t>
            </a:r>
            <a:r>
              <a:rPr lang="en-US" b="1"/>
              <a:t>por exemplo, </a:t>
            </a:r>
            <a:r>
              <a:rPr lang="en-US"/>
              <a:t>no disco rígido, uma parte do próprio disco rígido é utilizada no seu controle, poupando com isso o desenvolvimento eletrônico.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70" name="Google Shape;370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5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 interface IDE/ATA utiliza as interrupções de 13 a 16 da </a:t>
            </a:r>
            <a:r>
              <a:rPr lang="en-US" i="1"/>
              <a:t>BIOS</a:t>
            </a:r>
            <a:r>
              <a:rPr lang="en-US"/>
              <a:t> (sistema básico de entrada e saída) para conseguir realizar a interface entre dispositivo e sistema operacional.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Um controlador ou adaptador de disco rígido IDE basicamente conecta diretamente o barramento ISA ao cabo de 40 pinos padrão IDE.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79" name="Google Shape;379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5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87" name="Google Shape;387;p55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Um máximo de dois discos rígidos (um master e outro slave) podem ser conectados a um mesmo controlador.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 taxas de transferência de dados variam de 1 a 3Mbits/s e normalmente limitadas pelo barramento ISA (as taxas de transferências de dados no dispositivos IDE são normalmente valores em torno de 5Mbits/s sendo assim não são eles responsáveis por eventuais demoras na transferência).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88" name="Google Shape;388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5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6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96" name="Google Shape;396;p5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No final dos anos 80 a interface IDE foi reconhecida pela </a:t>
            </a:r>
            <a:r>
              <a:rPr lang="en-US" i="1"/>
              <a:t>ANSI </a:t>
            </a:r>
            <a:r>
              <a:rPr lang="en-US"/>
              <a:t>e tomada como padrão, este fato levou a todos os fabricantes de discos rígidos a os fabricarem de acordo com as especificações fazendo com que eles possuíssem um design comum.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nome desta IDE reconhecida ficou ATA IDE.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ATA, um acrónimo para a expressão inglesa Advanced Technology Attachment.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97" name="Google Shape;397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9"/>
          <p:cNvSpPr txBox="1">
            <a:spLocks noGrp="1"/>
          </p:cNvSpPr>
          <p:nvPr>
            <p:ph type="body" idx="1"/>
          </p:nvPr>
        </p:nvSpPr>
        <p:spPr>
          <a:xfrm>
            <a:off x="533400" y="1600200"/>
            <a:ext cx="83820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/>
              <a:t>Disciplina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 err="1"/>
              <a:t>Arquitectura</a:t>
            </a:r>
            <a:r>
              <a:rPr lang="en-US" dirty="0"/>
              <a:t> e </a:t>
            </a:r>
            <a:r>
              <a:rPr lang="en-US" dirty="0" err="1"/>
              <a:t>Tecnologia</a:t>
            </a:r>
            <a:r>
              <a:rPr lang="en-US" dirty="0"/>
              <a:t> de </a:t>
            </a:r>
            <a:r>
              <a:rPr lang="en-US" dirty="0" err="1"/>
              <a:t>Computadores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Ano / </a:t>
            </a:r>
            <a:r>
              <a:rPr lang="en-US" b="1" dirty="0" err="1"/>
              <a:t>Semestre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1º Ano / 2º </a:t>
            </a:r>
            <a:r>
              <a:rPr lang="en-US" dirty="0" err="1"/>
              <a:t>Semestre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/>
              <a:t>Carga </a:t>
            </a:r>
            <a:r>
              <a:rPr lang="en-US" b="1" dirty="0" err="1"/>
              <a:t>Horária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4h / Semana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 dirty="0" err="1"/>
              <a:t>Docentes</a:t>
            </a:r>
            <a:endParaRPr dirty="0"/>
          </a:p>
          <a:p>
            <a:pPr marL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dirty="0"/>
              <a:t>Rafael Beto </a:t>
            </a:r>
            <a:r>
              <a:rPr lang="en-US" dirty="0" err="1"/>
              <a:t>Mpfumo</a:t>
            </a:r>
            <a:endParaRPr dirty="0"/>
          </a:p>
        </p:txBody>
      </p:sp>
      <p:pic>
        <p:nvPicPr>
          <p:cNvPr id="243" name="Google Shape;243;p3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2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06" name="Google Shape;406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p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  <p:pic>
        <p:nvPicPr>
          <p:cNvPr id="408" name="Google Shape;408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1754" y="2435943"/>
            <a:ext cx="4008796" cy="373625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5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00550" y="2438399"/>
            <a:ext cx="4438650" cy="373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58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16" name="Google Shape;416;p5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17" name="Google Shape;417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419" name="Google Shape;419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514600"/>
            <a:ext cx="7772399" cy="384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9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ATA/IDE (Integrated Drive Eletronics)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27" name="Google Shape;427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pic>
        <p:nvPicPr>
          <p:cNvPr id="429" name="Google Shape;429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743200"/>
            <a:ext cx="7543800" cy="33956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60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36" name="Google Shape;436;p6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Serial ATA (Serial Advanced Technology Attachment)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Sucessor da tecnologia ATA a Serial ATA, SATA ou S-ATA é uma tecnologia de transferência de dados em série entre um computador e dispositivos de armazenamento em massa, tendo como exemplo, unidades de disco duro e drives ópticos.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437" name="Google Shape;43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61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45" name="Google Shape;445;p6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Serial ATA (</a:t>
            </a:r>
            <a:r>
              <a:rPr lang="en-US" b="1" i="1">
                <a:solidFill>
                  <a:srgbClr val="C00000"/>
                </a:solidFill>
              </a:rPr>
              <a:t>Serial Advanced Technology Attachment</a:t>
            </a:r>
            <a:r>
              <a:rPr lang="en-US" b="1">
                <a:solidFill>
                  <a:srgbClr val="C00000"/>
                </a:solidFill>
              </a:rPr>
              <a:t>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Diferentemente do discos rígidos IDE, que transmitem os dados através de cabos de quarenta ou oitenta fios paralelos, o que resulta num cabo enorme, os discos rígidos SATA transferem os dados em série.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SATA possui maior rapidez na transferência de dados, também possibilita adicionar ou remover dispositivos do tipo hot-swap.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446" name="Google Shape;446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62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54" name="Google Shape;454;p62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Rígidos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Serial ATA (</a:t>
            </a:r>
            <a:r>
              <a:rPr lang="en-US" b="1" i="1">
                <a:solidFill>
                  <a:srgbClr val="C00000"/>
                </a:solidFill>
              </a:rPr>
              <a:t>Serial Advanced Technology Attachment</a:t>
            </a:r>
            <a:r>
              <a:rPr lang="en-US" b="1">
                <a:solidFill>
                  <a:srgbClr val="C00000"/>
                </a:solidFill>
              </a:rPr>
              <a:t>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55" name="Google Shape;455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25</a:t>
            </a:fld>
            <a:endParaRPr/>
          </a:p>
        </p:txBody>
      </p:sp>
      <p:pic>
        <p:nvPicPr>
          <p:cNvPr id="457" name="Google Shape;457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2743200"/>
            <a:ext cx="7848600" cy="33004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63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64" name="Google Shape;464;p6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Serial ATA (</a:t>
            </a:r>
            <a:r>
              <a:rPr lang="en-US" b="1" i="1">
                <a:solidFill>
                  <a:srgbClr val="C00000"/>
                </a:solidFill>
              </a:rPr>
              <a:t>Serial Advanced Technology Attachment</a:t>
            </a:r>
            <a:r>
              <a:rPr lang="en-US" b="1">
                <a:solidFill>
                  <a:srgbClr val="C00000"/>
                </a:solidFill>
              </a:rPr>
              <a:t>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Hot Swap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Hot swap ou Hot swapping </a:t>
            </a:r>
            <a:r>
              <a:rPr lang="en-US"/>
              <a:t>(A tradução literal é Troca quente) é a capacidade de retirar e de substituir componentes de uma máquina, normalmente um computador, enquanto opera (ou seja não é necessário reiniciar o computador).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 b="1"/>
              <a:t>A tecnologia hot-swap </a:t>
            </a:r>
            <a:r>
              <a:rPr lang="en-US"/>
              <a:t>presente em disco rígido e em controladoras SCSI permite que a troca de um disco defeituoso possa ser feita com o sistema operativo em execução.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465" name="Google Shape;465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26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64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73" name="Google Shape;473;p64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Serial ATA (</a:t>
            </a:r>
            <a:r>
              <a:rPr lang="en-US" b="1" i="1">
                <a:solidFill>
                  <a:srgbClr val="C00000"/>
                </a:solidFill>
              </a:rPr>
              <a:t>Serial Advanced Technology Attachment</a:t>
            </a:r>
            <a:r>
              <a:rPr lang="en-US" b="1">
                <a:solidFill>
                  <a:srgbClr val="C00000"/>
                </a:solidFill>
              </a:rPr>
              <a:t>)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 i="1">
                <a:solidFill>
                  <a:srgbClr val="C00000"/>
                </a:solidFill>
              </a:rPr>
              <a:t>Hot Swap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74" name="Google Shape;474;p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75" name="Google Shape;475;p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27</a:t>
            </a:fld>
            <a:endParaRPr/>
          </a:p>
        </p:txBody>
      </p:sp>
      <p:pic>
        <p:nvPicPr>
          <p:cNvPr id="476" name="Google Shape;476;p6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0535" y="2819400"/>
            <a:ext cx="4013865" cy="3367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53000" y="2819400"/>
            <a:ext cx="3886200" cy="334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5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84" name="Google Shape;484;p65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SCSI (Small Computer System Interface 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É uma tecnologia que permite ao usuário conectar uma larga gama de periféricos, tais como impressoras, </a:t>
            </a:r>
            <a:r>
              <a:rPr lang="en-US" i="1"/>
              <a:t>scanners</a:t>
            </a:r>
            <a:r>
              <a:rPr lang="en-US"/>
              <a:t>, discos rígidos, unidades </a:t>
            </a:r>
            <a:r>
              <a:rPr lang="en-US" i="1"/>
              <a:t>CD-ROM</a:t>
            </a:r>
            <a:r>
              <a:rPr lang="en-US"/>
              <a:t>, etc.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85" name="Google Shape;485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6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487" name="Google Shape;487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429000"/>
            <a:ext cx="79248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6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494" name="Google Shape;494;p6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SCSI (Small Computer System Interface 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495" name="Google Shape;495;p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6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  <p:pic>
        <p:nvPicPr>
          <p:cNvPr id="497" name="Google Shape;497;p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3400" y="2590800"/>
            <a:ext cx="8077200" cy="3724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>
            <a:spLocks noGrp="1"/>
          </p:cNvSpPr>
          <p:nvPr>
            <p:ph type="title"/>
          </p:nvPr>
        </p:nvSpPr>
        <p:spPr>
          <a:xfrm>
            <a:off x="-1828800" y="85165"/>
            <a:ext cx="6629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b="1"/>
              <a:t>Sumário</a:t>
            </a:r>
            <a:endParaRPr b="1"/>
          </a:p>
        </p:txBody>
      </p:sp>
      <p:sp>
        <p:nvSpPr>
          <p:cNvPr id="250" name="Google Shape;250;p4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Dispositivos de armazenamento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Dispositivos Magnéticos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Dispositivos ópticos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Armazenamento Eletrônico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Armazenamento de dados na nuvem </a:t>
            </a:r>
            <a:r>
              <a:rPr lang="en-US" b="1" i="1"/>
              <a:t>(cloud storage)</a:t>
            </a:r>
            <a:endParaRPr b="1" i="1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Interfaces de discos duros</a:t>
            </a:r>
            <a:endParaRPr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b="1"/>
              <a:t>Constituição e funcionameto do HD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/>
          </a:p>
        </p:txBody>
      </p:sp>
      <p:pic>
        <p:nvPicPr>
          <p:cNvPr id="251" name="Google Shape;25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solidFill>
                  <a:srgbClr val="888888"/>
                </a:solidFill>
              </a:rPr>
              <a:t>3</a:t>
            </a:fld>
            <a:endParaRPr>
              <a:solidFill>
                <a:srgbClr val="888888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67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04" name="Google Shape;504;p67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SCSI (Small Computer System Interface 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505" name="Google Shape;505;p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6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  <p:pic>
        <p:nvPicPr>
          <p:cNvPr id="507" name="Google Shape;507;p6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5775" y="2514600"/>
            <a:ext cx="8172450" cy="33099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68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14" name="Google Shape;514;p6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</a:t>
            </a:r>
            <a:r>
              <a:rPr lang="en-US" b="1" i="1">
                <a:solidFill>
                  <a:srgbClr val="C00000"/>
                </a:solidFill>
              </a:rPr>
              <a:t>Fibrechannel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É uma tecnologia de comunicação que possibilita o transito das informações em alta velocidade, a FC é utilizada em armazenamento de dados em rede, o FibreChannel é um padrão homologado pelo Comitê Técnico T11 do INCITS, ligado ao ANSI, a tecnologia é utilizada principalmente para interligar servidores a sistemas de armazenamento do tipo SAN, o FC é muito utilizado em fibras ópticas e também pode ser utilizado com cabeamento metálico.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515" name="Google Shape;515;p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6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9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23" name="Google Shape;523;p6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</a:t>
            </a:r>
            <a:r>
              <a:rPr lang="en-US" b="1" i="1">
                <a:solidFill>
                  <a:srgbClr val="C00000"/>
                </a:solidFill>
              </a:rPr>
              <a:t>Fibrechannel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C00000"/>
              </a:solidFill>
            </a:endParaRPr>
          </a:p>
        </p:txBody>
      </p:sp>
      <p:pic>
        <p:nvPicPr>
          <p:cNvPr id="524" name="Google Shape;524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526" name="Google Shape;526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1000" y="1981200"/>
            <a:ext cx="8458199" cy="457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70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33" name="Google Shape;533;p7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</a:t>
            </a:r>
            <a:r>
              <a:rPr lang="en-US" b="1" i="1">
                <a:solidFill>
                  <a:srgbClr val="C00000"/>
                </a:solidFill>
              </a:rPr>
              <a:t>SAS (Serial ATTACHED SCSI)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Esta tecnologia é uma evolução da SCSI, ela oferece as vantagens tecnológicas da SCSI, porém a sua transferência se dá em série diferentemente da SCSI que é paralela, a SAS oferece uma variedade das vantagens que eram atribuídas ao SCSI e, simultaneamente, oferece um sistema de cabeamento mais simples com maior possibilidade de implementação.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534" name="Google Shape;534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71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42" name="Google Shape;542;p7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</a:t>
            </a:r>
            <a:r>
              <a:rPr lang="en-US" b="1" i="1">
                <a:solidFill>
                  <a:srgbClr val="C00000"/>
                </a:solidFill>
              </a:rPr>
              <a:t>SAS (Serial ATTACHED SCSI)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C00000"/>
              </a:solidFill>
            </a:endParaRPr>
          </a:p>
        </p:txBody>
      </p:sp>
      <p:pic>
        <p:nvPicPr>
          <p:cNvPr id="543" name="Google Shape;543;p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44" name="Google Shape;544;p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34</a:t>
            </a:fld>
            <a:endParaRPr/>
          </a:p>
        </p:txBody>
      </p:sp>
      <p:pic>
        <p:nvPicPr>
          <p:cNvPr id="545" name="Google Shape;545;p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2286000"/>
            <a:ext cx="7772400" cy="360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72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52" name="Google Shape;552;p72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Interface </a:t>
            </a:r>
            <a:r>
              <a:rPr lang="en-US" b="1" i="1">
                <a:solidFill>
                  <a:srgbClr val="C00000"/>
                </a:solidFill>
              </a:rPr>
              <a:t>SAS (Serial ATTACHED SCSI)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C00000"/>
              </a:solidFill>
            </a:endParaRPr>
          </a:p>
        </p:txBody>
      </p:sp>
      <p:pic>
        <p:nvPicPr>
          <p:cNvPr id="553" name="Google Shape;553;p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7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35</a:t>
            </a:fld>
            <a:endParaRPr/>
          </a:p>
        </p:txBody>
      </p:sp>
      <p:pic>
        <p:nvPicPr>
          <p:cNvPr id="555" name="Google Shape;555;p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8212" y="2286000"/>
            <a:ext cx="7267575" cy="3910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73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62" name="Google Shape;562;p7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Para ter a ideia de como os HDs funcionam é conveniente saber como estes dispositivos são organizados internamente. A imagem a seguir ajudam nesta tarefa: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563" name="Google Shape;563;p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565" name="Google Shape;565;p7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1426" y="3276601"/>
            <a:ext cx="5908573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74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72" name="Google Shape;572;p74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Note que esta parte contém uma placa com chips. Trata-se da </a:t>
            </a:r>
            <a:r>
              <a:rPr lang="en-US" b="1">
                <a:solidFill>
                  <a:srgbClr val="C00000"/>
                </a:solidFill>
              </a:rPr>
              <a:t>placa lógica, </a:t>
            </a:r>
            <a:r>
              <a:rPr lang="en-US"/>
              <a:t>um item que reúne componentes responsáveis por diversas tarefas. Um deles é um chip conhecido como </a:t>
            </a:r>
            <a:r>
              <a:rPr lang="en-US" b="1" i="1">
                <a:solidFill>
                  <a:srgbClr val="C00000"/>
                </a:solidFill>
              </a:rPr>
              <a:t>controlador</a:t>
            </a:r>
            <a:r>
              <a:rPr lang="en-US"/>
              <a:t>, que gerencia uma série de ações, como a movimentação dos discos e das cabeças de leitura/gravação, o envio e recebimento de dados entre os discos e o computador, e até rotinas de segurança.</a:t>
            </a:r>
            <a:endParaRPr/>
          </a:p>
        </p:txBody>
      </p:sp>
      <p:pic>
        <p:nvPicPr>
          <p:cNvPr id="573" name="Google Shape;573;p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74" name="Google Shape;574;p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81" name="Google Shape;581;p75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Note que esta parte contém uma placa com </a:t>
            </a:r>
            <a:r>
              <a:rPr lang="en-US" i="1"/>
              <a:t>chips. </a:t>
            </a:r>
            <a:r>
              <a:rPr lang="en-US"/>
              <a:t>Trata-se da </a:t>
            </a:r>
            <a:r>
              <a:rPr lang="en-US" b="1">
                <a:solidFill>
                  <a:srgbClr val="C00000"/>
                </a:solidFill>
              </a:rPr>
              <a:t>placa lógica, </a:t>
            </a:r>
            <a:r>
              <a:rPr lang="en-US"/>
              <a:t>um item que reúne componentes responsáveis por diversas tarefas. Um deles é um chip conhecido como </a:t>
            </a:r>
            <a:r>
              <a:rPr lang="en-US" b="1" i="1">
                <a:solidFill>
                  <a:srgbClr val="C00000"/>
                </a:solidFill>
              </a:rPr>
              <a:t>controlador</a:t>
            </a:r>
            <a:r>
              <a:rPr lang="en-US"/>
              <a:t>, que gerencia uma série de ações, como a movimentação dos discos e das cabeças de leitura/gravação, o envio e recebimento de dados entre os discos e o computador, e até rotinas de segurança.</a:t>
            </a:r>
            <a:endParaRPr/>
          </a:p>
        </p:txBody>
      </p:sp>
      <p:pic>
        <p:nvPicPr>
          <p:cNvPr id="582" name="Google Shape;582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83" name="Google Shape;583;p7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38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76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90" name="Google Shape;590;p7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Outro dispositivo comum à placa lógica é um pequeno </a:t>
            </a:r>
            <a:r>
              <a:rPr lang="en-US" b="1">
                <a:solidFill>
                  <a:srgbClr val="C00000"/>
                </a:solidFill>
              </a:rPr>
              <a:t>chip de memória conhecido como buffer (ou cache), </a:t>
            </a:r>
            <a:r>
              <a:rPr lang="en-US"/>
              <a:t>que tem a tarefa de armazenar pequenas quantidades de dados durante a comunicação com o computador. </a:t>
            </a:r>
            <a:endParaRPr/>
          </a:p>
        </p:txBody>
      </p:sp>
      <p:pic>
        <p:nvPicPr>
          <p:cNvPr id="591" name="Google Shape;591;p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p7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39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1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259" name="Google Shape;259;p41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3657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Dispositivo magnético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Essa categoria faz parte do formato mais utilizado ainda hoje, contando com uma grande capacidade de armazenar informações, podendo ser encontrado com larga capacidade de armazenamento . Estes dispositivos utilizam </a:t>
            </a:r>
            <a:r>
              <a:rPr lang="en-US" i="1"/>
              <a:t>drives</a:t>
            </a:r>
            <a:r>
              <a:rPr lang="en-US"/>
              <a:t> que se ligam às placas-mãe dos computadores para receberem os dados.</a:t>
            </a:r>
            <a:endParaRPr/>
          </a:p>
        </p:txBody>
      </p:sp>
      <p:pic>
        <p:nvPicPr>
          <p:cNvPr id="260" name="Google Shape;260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7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599" name="Google Shape;599;p77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 foto abaixo mostra um </a:t>
            </a:r>
            <a:r>
              <a:rPr lang="en-US" i="1"/>
              <a:t>HD</a:t>
            </a:r>
            <a:r>
              <a:rPr lang="en-US"/>
              <a:t> aberto. Note que há indicativos que descrevem os componentes mais importantes.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C00000"/>
              </a:solidFill>
            </a:endParaRPr>
          </a:p>
        </p:txBody>
      </p:sp>
      <p:pic>
        <p:nvPicPr>
          <p:cNvPr id="600" name="Google Shape;600;p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p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pic>
        <p:nvPicPr>
          <p:cNvPr id="602" name="Google Shape;602;p7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09600" y="3200400"/>
            <a:ext cx="8077199" cy="327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8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09" name="Google Shape;609;p7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Pratos e eixo:</a:t>
            </a:r>
            <a:r>
              <a:rPr lang="en-US"/>
              <a:t> Os </a:t>
            </a:r>
            <a:r>
              <a:rPr lang="en-US" b="1"/>
              <a:t>pratos</a:t>
            </a:r>
            <a:r>
              <a:rPr lang="en-US"/>
              <a:t> são os discos onde os dados são armazenados. Eles são feitos, geralmente, de alumínio recoberto por um material magnético e por uma camada de material protetor.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Quanto mais trabalhado for o material magnético (ou seja, quanto mais denso), maior é a capacidade de armazenamento do disco. Os </a:t>
            </a:r>
            <a:r>
              <a:rPr lang="en-US" b="1"/>
              <a:t>pratos</a:t>
            </a:r>
            <a:r>
              <a:rPr lang="en-US"/>
              <a:t> ficam posicionados sob um </a:t>
            </a:r>
            <a:r>
              <a:rPr lang="en-US" b="1"/>
              <a:t>eixo</a:t>
            </a:r>
            <a:r>
              <a:rPr lang="en-US"/>
              <a:t> responsável por fazê-los girar. </a:t>
            </a:r>
            <a:endParaRPr b="1" i="1">
              <a:solidFill>
                <a:srgbClr val="C00000"/>
              </a:solidFill>
            </a:endParaRPr>
          </a:p>
        </p:txBody>
      </p:sp>
      <p:pic>
        <p:nvPicPr>
          <p:cNvPr id="610" name="Google Shape;610;p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7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41</a:t>
            </a:fld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79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18" name="Google Shape;618;p79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Cabeça e braço:</a:t>
            </a:r>
            <a:r>
              <a:rPr lang="en-US">
                <a:solidFill>
                  <a:srgbClr val="C00000"/>
                </a:solidFill>
              </a:rPr>
              <a:t> </a:t>
            </a:r>
            <a:r>
              <a:rPr lang="en-US"/>
              <a:t>os HDs contam com um dispositivo chamado </a:t>
            </a:r>
            <a:r>
              <a:rPr lang="en-US" b="1"/>
              <a:t>cabeça (ou cabeçote) de leitura e gravação</a:t>
            </a:r>
            <a:r>
              <a:rPr lang="en-US"/>
              <a:t>. Trata-se de um item de tamanho bastante reduzido que contém uma bobina que utiliza impulsos magnéticos para manipular as moléculas da superfície do disco e assim gravar dados. Há uma cabeça para cada lado dos discos. Este item é localizado na ponta de um dispositivo denominado </a:t>
            </a:r>
            <a:r>
              <a:rPr lang="en-US" b="1"/>
              <a:t>braço</a:t>
            </a:r>
            <a:r>
              <a:rPr lang="en-US"/>
              <a:t>, que tem a função de posicionar os cabeçotes acima da superfície dos pratos.</a:t>
            </a:r>
            <a:endParaRPr b="1" i="1">
              <a:solidFill>
                <a:srgbClr val="C00000"/>
              </a:solidFill>
            </a:endParaRPr>
          </a:p>
        </p:txBody>
      </p:sp>
      <p:pic>
        <p:nvPicPr>
          <p:cNvPr id="619" name="Google Shape;619;p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7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42</a:t>
            </a:fld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0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27" name="Google Shape;627;p80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Cabeça e braço:</a:t>
            </a:r>
            <a:r>
              <a:rPr lang="en-US">
                <a:solidFill>
                  <a:srgbClr val="C00000"/>
                </a:solidFill>
              </a:rPr>
              <a:t> </a:t>
            </a:r>
            <a:endParaRPr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>
              <a:solidFill>
                <a:srgbClr val="C00000"/>
              </a:solidFill>
            </a:endParaRPr>
          </a:p>
        </p:txBody>
      </p:sp>
      <p:pic>
        <p:nvPicPr>
          <p:cNvPr id="628" name="Google Shape;628;p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43</a:t>
            </a:fld>
            <a:endParaRPr/>
          </a:p>
        </p:txBody>
      </p:sp>
      <p:pic>
        <p:nvPicPr>
          <p:cNvPr id="630" name="Google Shape;630;p8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2438400"/>
            <a:ext cx="7620000" cy="373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1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37" name="Google Shape;637;p81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Atuador: </a:t>
            </a:r>
            <a:r>
              <a:rPr lang="en-US"/>
              <a:t>também chamado de </a:t>
            </a:r>
            <a:r>
              <a:rPr lang="en-US" i="1"/>
              <a:t>voice coil</a:t>
            </a:r>
            <a:r>
              <a:rPr lang="en-US"/>
              <a:t>, é o responsável por mover o braço acima da superfície dos pratos e assim permitir que as cabeças façam o seu trabalho. Para que a movimentação ocorra, o atuador contém em seu interior uma bobina que é "induzida" por imãs.</a:t>
            </a:r>
            <a:endParaRPr i="1"/>
          </a:p>
        </p:txBody>
      </p:sp>
      <p:pic>
        <p:nvPicPr>
          <p:cNvPr id="638" name="Google Shape;638;p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8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44</a:t>
            </a:fld>
            <a:endParaRPr/>
          </a:p>
        </p:txBody>
      </p:sp>
      <p:pic>
        <p:nvPicPr>
          <p:cNvPr id="640" name="Google Shape;640;p8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5800" y="4114800"/>
            <a:ext cx="6743700" cy="243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82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47" name="Google Shape;647;p82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Gravação e leitura de dados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Para a "ordenação/gravação" dos dados no HD, é utilizado um esquema conhecido como </a:t>
            </a:r>
            <a:r>
              <a:rPr lang="en-US" b="1"/>
              <a:t>geometria dos discos</a:t>
            </a:r>
            <a:r>
              <a:rPr lang="en-US"/>
              <a:t>. Nele, o disco é "dividido" em cilindros, trilhas e setores: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648" name="Google Shape;648;p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8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45</a:t>
            </a:fld>
            <a:endParaRPr/>
          </a:p>
        </p:txBody>
      </p:sp>
      <p:sp>
        <p:nvSpPr>
          <p:cNvPr id="650" name="Google Shape;650;p82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1" name="Google Shape;651;p8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01761" y="3886199"/>
            <a:ext cx="5429250" cy="28194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3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58" name="Google Shape;658;p83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Constituição e funcionameto do </a:t>
            </a:r>
            <a:r>
              <a:rPr lang="en-US" b="1" i="1">
                <a:solidFill>
                  <a:srgbClr val="C00000"/>
                </a:solidFill>
              </a:rPr>
              <a:t>HD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Gravação e leitura de dados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 </a:t>
            </a:r>
            <a:r>
              <a:rPr lang="en-US" b="1" i="1"/>
              <a:t>trilhas</a:t>
            </a:r>
            <a:r>
              <a:rPr lang="en-US"/>
              <a:t> são círculos que começam no centro do disco e vão até a sua borda, como se estivessem um dentro do outro.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Cada trilha é dividida em trechos regulares chamados de </a:t>
            </a:r>
            <a:r>
              <a:rPr lang="en-US" b="1" i="1"/>
              <a:t>setores</a:t>
            </a:r>
            <a:r>
              <a:rPr lang="en-US" b="1"/>
              <a:t>. </a:t>
            </a:r>
            <a:r>
              <a:rPr lang="en-US"/>
              <a:t>Cada setor possui uma capacidade determinada de armazenamento</a:t>
            </a:r>
            <a:endParaRPr i="1"/>
          </a:p>
        </p:txBody>
      </p:sp>
      <p:pic>
        <p:nvPicPr>
          <p:cNvPr id="659" name="Google Shape;659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60" name="Google Shape;660;p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46</a:t>
            </a:fld>
            <a:endParaRPr/>
          </a:p>
        </p:txBody>
      </p:sp>
      <p:sp>
        <p:nvSpPr>
          <p:cNvPr id="661" name="Google Shape;661;p83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84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Opticos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68" name="Google Shape;668;p84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Dispositivos ópticos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armazenamento óptico consiste na leitura de dados através de um laser de alta precisão disparado sobre a superfície da mídia. Alguns exemplos são os </a:t>
            </a:r>
            <a:r>
              <a:rPr lang="en-US" i="1"/>
              <a:t>CD’s</a:t>
            </a:r>
            <a:r>
              <a:rPr lang="en-US"/>
              <a:t> </a:t>
            </a:r>
            <a:r>
              <a:rPr lang="en-US" i="1"/>
              <a:t>(Compact Disc), DVD’s (Digital Versatile Disc) e Blu-Rays</a:t>
            </a:r>
            <a:r>
              <a:rPr lang="en-US"/>
              <a:t>. A capacidade do primeiro chega a 800 </a:t>
            </a:r>
            <a:r>
              <a:rPr lang="en-US" i="1"/>
              <a:t>MB</a:t>
            </a:r>
            <a:r>
              <a:rPr lang="en-US"/>
              <a:t>, o segundo tem até 9 GB de armazenamento, enquanto o </a:t>
            </a:r>
            <a:r>
              <a:rPr lang="en-US" i="1"/>
              <a:t>blu-Ray</a:t>
            </a:r>
            <a:r>
              <a:rPr lang="en-US"/>
              <a:t> pode chegar até 100 </a:t>
            </a:r>
            <a:r>
              <a:rPr lang="en-US" i="1"/>
              <a:t>GB.</a:t>
            </a:r>
            <a:endParaRPr i="1"/>
          </a:p>
        </p:txBody>
      </p:sp>
      <p:pic>
        <p:nvPicPr>
          <p:cNvPr id="669" name="Google Shape;669;p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70" name="Google Shape;670;p8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47</a:t>
            </a:fld>
            <a:endParaRPr/>
          </a:p>
        </p:txBody>
      </p:sp>
      <p:sp>
        <p:nvSpPr>
          <p:cNvPr id="671" name="Google Shape;671;p84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85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Opticos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78" name="Google Shape;678;p85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Dispositivos ópticos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Este tipo de armazenamento é feito com sulcos microscópicos gravados em espirais nas mídias, assim, são capazes de movimentar o laser em direções distintas fazendo com que ocorra a leitura dos dados gravados.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i="1"/>
          </a:p>
        </p:txBody>
      </p:sp>
      <p:pic>
        <p:nvPicPr>
          <p:cNvPr id="679" name="Google Shape;679;p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80" name="Google Shape;680;p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48</a:t>
            </a:fld>
            <a:endParaRPr/>
          </a:p>
        </p:txBody>
      </p:sp>
      <p:sp>
        <p:nvSpPr>
          <p:cNvPr id="681" name="Google Shape;681;p85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2" name="Google Shape;682;p8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300" y="3733800"/>
            <a:ext cx="8470900" cy="278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86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89" name="Google Shape;689;p86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Conhecido também como memória em estado sólido, o armazenamento eletrônico, diferente do magnético que conta com a leitura de um disco em movimento, é composto somente por circuitos.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Temos como os primeiros exemplos deste tipo de armazenamento os tão conhecidos </a:t>
            </a:r>
            <a:r>
              <a:rPr lang="en-US" b="1" i="1"/>
              <a:t>pen drives </a:t>
            </a:r>
            <a:r>
              <a:rPr lang="en-US"/>
              <a:t>ou </a:t>
            </a:r>
            <a:r>
              <a:rPr lang="en-US" b="1"/>
              <a:t>Memória </a:t>
            </a:r>
            <a:r>
              <a:rPr lang="en-US" b="1" i="1"/>
              <a:t>USB Flash Drive</a:t>
            </a:r>
            <a:r>
              <a:rPr lang="en-US" b="1"/>
              <a:t> e Cartões </a:t>
            </a:r>
            <a:r>
              <a:rPr lang="en-US" b="1" i="1"/>
              <a:t>SD, SDHC e SDXC</a:t>
            </a:r>
            <a:r>
              <a:rPr lang="en-US" b="1"/>
              <a:t>.</a:t>
            </a:r>
            <a:endParaRPr b="1" i="1"/>
          </a:p>
        </p:txBody>
      </p:sp>
      <p:pic>
        <p:nvPicPr>
          <p:cNvPr id="690" name="Google Shape;690;p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691" name="Google Shape;691;p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49</a:t>
            </a:fld>
            <a:endParaRPr/>
          </a:p>
        </p:txBody>
      </p:sp>
      <p:sp>
        <p:nvSpPr>
          <p:cNvPr id="692" name="Google Shape;692;p86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42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268" name="Google Shape;268;p42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Dispositivo magnético 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Dispositivo de armazenamento magnético, é uma tecnologia utilizada há décadas, tanto no campo digital como no analógico, utilizando uma </a:t>
            </a:r>
            <a:r>
              <a:rPr lang="en-US" b="1"/>
              <a:t>cabeça magnética para ler e escrever dados</a:t>
            </a:r>
            <a:r>
              <a:rPr lang="en-US"/>
              <a:t> para um meio magnetizado.</a:t>
            </a:r>
            <a:endParaRPr/>
          </a:p>
        </p:txBody>
      </p:sp>
      <p:pic>
        <p:nvPicPr>
          <p:cNvPr id="269" name="Google Shape;269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Google Shape;698;p87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699" name="Google Shape;699;p87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 pen drives possuem uma forma idêntica ao de um isqueiro, sendo muito vantajosos para serem usados no dia a dia pela facilidade de carregar e pela sua capacidade de armazenamento, que pode chegar até 2 TB.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 cartões </a:t>
            </a:r>
            <a:r>
              <a:rPr lang="en-US" b="1" i="1"/>
              <a:t>SD, SDHC e SDXC </a:t>
            </a:r>
            <a:r>
              <a:rPr lang="en-US"/>
              <a:t>são utilizados em vários dispositivos como celulares, câmeras fotográficas, filmadoras, </a:t>
            </a:r>
            <a:r>
              <a:rPr lang="en-US" i="1"/>
              <a:t>tablets, desktops e laptops</a:t>
            </a:r>
            <a:r>
              <a:rPr lang="en-US"/>
              <a:t>. Diferente dos </a:t>
            </a:r>
            <a:r>
              <a:rPr lang="en-US" i="1"/>
              <a:t>pen drives</a:t>
            </a:r>
            <a:r>
              <a:rPr lang="en-US"/>
              <a:t>, o seu uso é interno.</a:t>
            </a:r>
            <a:endParaRPr b="1" i="1"/>
          </a:p>
        </p:txBody>
      </p:sp>
      <p:pic>
        <p:nvPicPr>
          <p:cNvPr id="700" name="Google Shape;700;p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50</a:t>
            </a:fld>
            <a:endParaRPr/>
          </a:p>
        </p:txBody>
      </p:sp>
      <p:sp>
        <p:nvSpPr>
          <p:cNvPr id="702" name="Google Shape;702;p87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88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09" name="Google Shape;709;p88"/>
          <p:cNvSpPr txBox="1">
            <a:spLocks noGrp="1"/>
          </p:cNvSpPr>
          <p:nvPr>
            <p:ph type="body" idx="1"/>
          </p:nvPr>
        </p:nvSpPr>
        <p:spPr>
          <a:xfrm>
            <a:off x="304800" y="1371600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>
              <a:solidFill>
                <a:srgbClr val="C00000"/>
              </a:solidFill>
            </a:endParaRPr>
          </a:p>
        </p:txBody>
      </p:sp>
      <p:pic>
        <p:nvPicPr>
          <p:cNvPr id="710" name="Google Shape;710;p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11" name="Google Shape;711;p8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51</a:t>
            </a:fld>
            <a:endParaRPr/>
          </a:p>
        </p:txBody>
      </p:sp>
      <p:sp>
        <p:nvSpPr>
          <p:cNvPr id="712" name="Google Shape;712;p88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23274" y="1905000"/>
            <a:ext cx="4356100" cy="335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4" name="Google Shape;714;p8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19600" y="1218943"/>
            <a:ext cx="4419600" cy="53342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89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21" name="Google Shape;721;p89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As diferenciações dadas aos cartões são referentes ao máximo de armazenamento de cada modelo.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 modelos </a:t>
            </a:r>
            <a:r>
              <a:rPr lang="en-US" i="1"/>
              <a:t>SD (Secure Digital) </a:t>
            </a:r>
            <a:r>
              <a:rPr lang="en-US"/>
              <a:t>suportam até 2 </a:t>
            </a:r>
            <a:r>
              <a:rPr lang="en-US" i="1"/>
              <a:t>GB</a:t>
            </a:r>
            <a:r>
              <a:rPr lang="en-US"/>
              <a:t> de armazenamento de dados e utilizam sistemas </a:t>
            </a:r>
            <a:r>
              <a:rPr lang="en-US" i="1"/>
              <a:t>FAT 12 </a:t>
            </a:r>
            <a:r>
              <a:rPr lang="en-US"/>
              <a:t>ou </a:t>
            </a:r>
            <a:r>
              <a:rPr lang="en-US" i="1"/>
              <a:t>FAT 16</a:t>
            </a:r>
            <a:r>
              <a:rPr lang="en-US"/>
              <a:t>. Já os modelos </a:t>
            </a:r>
            <a:r>
              <a:rPr lang="en-US" i="1"/>
              <a:t>SDHC (Secure Digital High Capacity) </a:t>
            </a:r>
            <a:r>
              <a:rPr lang="en-US"/>
              <a:t>suportam de 2 </a:t>
            </a:r>
            <a:r>
              <a:rPr lang="en-US" i="1"/>
              <a:t>GB</a:t>
            </a:r>
            <a:r>
              <a:rPr lang="en-US"/>
              <a:t> à 32 </a:t>
            </a:r>
            <a:r>
              <a:rPr lang="en-US" i="1"/>
              <a:t>GB</a:t>
            </a:r>
            <a:r>
              <a:rPr lang="en-US"/>
              <a:t> de armazenamento de dados e utilizam um sistema </a:t>
            </a:r>
            <a:r>
              <a:rPr lang="en-US" i="1"/>
              <a:t>FAT.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722" name="Google Shape;722;p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23" name="Google Shape;723;p8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52</a:t>
            </a:fld>
            <a:endParaRPr/>
          </a:p>
        </p:txBody>
      </p:sp>
      <p:sp>
        <p:nvSpPr>
          <p:cNvPr id="724" name="Google Shape;724;p89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0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31" name="Google Shape;731;p90"/>
          <p:cNvSpPr txBox="1">
            <a:spLocks noGrp="1"/>
          </p:cNvSpPr>
          <p:nvPr>
            <p:ph type="body" idx="1"/>
          </p:nvPr>
        </p:nvSpPr>
        <p:spPr>
          <a:xfrm>
            <a:off x="215900" y="1201737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Enquanto os modelos </a:t>
            </a:r>
            <a:r>
              <a:rPr lang="en-US" i="1"/>
              <a:t>SDXC (Secure Digital Extended Capacity) </a:t>
            </a:r>
            <a:r>
              <a:rPr lang="en-US"/>
              <a:t>suportam de 32 </a:t>
            </a:r>
            <a:r>
              <a:rPr lang="en-US" i="1"/>
              <a:t>GB</a:t>
            </a:r>
            <a:r>
              <a:rPr lang="en-US"/>
              <a:t> até 2 </a:t>
            </a:r>
            <a:r>
              <a:rPr lang="en-US" i="1"/>
              <a:t>TB</a:t>
            </a:r>
            <a:r>
              <a:rPr lang="en-US"/>
              <a:t> de armazenamento de dados utilizando um sistema </a:t>
            </a:r>
            <a:r>
              <a:rPr lang="en-US" i="1"/>
              <a:t>exFAT</a:t>
            </a:r>
            <a:r>
              <a:rPr lang="en-US"/>
              <a:t>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b="1" i="1"/>
          </a:p>
        </p:txBody>
      </p:sp>
      <p:pic>
        <p:nvPicPr>
          <p:cNvPr id="732" name="Google Shape;732;p9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9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53</a:t>
            </a:fld>
            <a:endParaRPr/>
          </a:p>
        </p:txBody>
      </p:sp>
      <p:sp>
        <p:nvSpPr>
          <p:cNvPr id="734" name="Google Shape;734;p90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5" name="Google Shape;735;p9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300" y="3200400"/>
            <a:ext cx="8470900" cy="3352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91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42" name="Google Shape;742;p91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 SSDs são mais silenciosos que os discos rígidos, têm menos riscos de danos físicos, ocasionados caso o usuário deixe cair o dispositivo no chão, por exemplo, além de esquentarem menos e consumirem menos energia da fonte. Estes dispositivos contam com até 8TB de armazenamento.O principal fator que torna os SSDs em desktops e laptops mais rápidos é a escrita e leitura de dados, e o NVMe que foi desenvolvido para aproveitar esse benefício natural em SSDs que usam o PCI Express. 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743" name="Google Shape;743;p9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9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54</a:t>
            </a:fld>
            <a:endParaRPr/>
          </a:p>
        </p:txBody>
      </p:sp>
      <p:sp>
        <p:nvSpPr>
          <p:cNvPr id="745" name="Google Shape;745;p91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p92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52" name="Google Shape;752;p92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Eletrônico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Como ponto negativo, contém uma capacidade de armazenamento inferior às magnéticas. No geral, nós recomendamos a utilização de um SSD (melhor ainda se for um NVMe) para o uso com o sistema operacional e instalação dos principais programas que você irá utilizar e o disco rígido para armazenar arquivos que você não irá utilizar tanto, como projetos antigos, downloads e documentos.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Por outro lado, atualmente mídias ópticas se tornaram obsoletas para se utilizar como forma de armazenamento.</a:t>
            </a:r>
            <a:endParaRPr/>
          </a:p>
        </p:txBody>
      </p:sp>
      <p:pic>
        <p:nvPicPr>
          <p:cNvPr id="753" name="Google Shape;753;p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54" name="Google Shape;754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55</a:t>
            </a:fld>
            <a:endParaRPr/>
          </a:p>
        </p:txBody>
      </p:sp>
      <p:sp>
        <p:nvSpPr>
          <p:cNvPr id="755" name="Google Shape;755;p92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p93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pic>
        <p:nvPicPr>
          <p:cNvPr id="762" name="Google Shape;762;p9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63" name="Google Shape;763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56</a:t>
            </a:fld>
            <a:endParaRPr/>
          </a:p>
        </p:txBody>
      </p:sp>
      <p:sp>
        <p:nvSpPr>
          <p:cNvPr id="764" name="Google Shape;764;p93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5" name="Google Shape;765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00" y="1447800"/>
            <a:ext cx="8775699" cy="502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p94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72" name="Google Shape;772;p94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de dados na nuvem </a:t>
            </a:r>
            <a:r>
              <a:rPr lang="en-US" b="1" i="1">
                <a:solidFill>
                  <a:srgbClr val="C00000"/>
                </a:solidFill>
              </a:rPr>
              <a:t>(cloud storage)</a:t>
            </a:r>
            <a:endParaRPr i="1"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Estes provedores de armazenamento cobram um valor proporcional ao tamanho de sua necessidade, mantendo seus dados seguros.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Os benefícios do armazenamento na nuvem são a diminuição do custo de hardware para armazenamento e você só paga o que realmente necessita e ainda é fácil e rápido aumentar o espaço caso necessite.</a:t>
            </a:r>
            <a:endParaRPr/>
          </a:p>
        </p:txBody>
      </p:sp>
      <p:pic>
        <p:nvPicPr>
          <p:cNvPr id="773" name="Google Shape;773;p9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57</a:t>
            </a:fld>
            <a:endParaRPr/>
          </a:p>
        </p:txBody>
      </p:sp>
      <p:sp>
        <p:nvSpPr>
          <p:cNvPr id="775" name="Google Shape;775;p94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95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82" name="Google Shape;782;p95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4864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de dados na nuvem (cloud storage)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armazenamento de dados na nuvem é quando se guarda informações na </a:t>
            </a:r>
            <a:r>
              <a:rPr lang="en-US" i="1"/>
              <a:t>internet</a:t>
            </a:r>
            <a:r>
              <a:rPr lang="en-US"/>
              <a:t> através de um provedor de serviços na nuvem que gerencia o armazenamento dos dados.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Com este serviço você elimina seus custos com infraestrutura de armazenamento físico de dados. Além disso, você pode acessar seus documentos em qualquer lugar ou dispositivo (todos sincronizados).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783" name="Google Shape;783;p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84" name="Google Shape;784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58</a:t>
            </a:fld>
            <a:endParaRPr/>
          </a:p>
        </p:txBody>
      </p:sp>
      <p:sp>
        <p:nvSpPr>
          <p:cNvPr id="785" name="Google Shape;785;p95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96"/>
          <p:cNvSpPr txBox="1">
            <a:spLocks noGrp="1"/>
          </p:cNvSpPr>
          <p:nvPr>
            <p:ph type="title"/>
          </p:nvPr>
        </p:nvSpPr>
        <p:spPr>
          <a:xfrm>
            <a:off x="167148" y="762000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Eletrônico</a:t>
            </a:r>
            <a:br>
              <a:rPr lang="en-US" sz="3600" b="1">
                <a:solidFill>
                  <a:srgbClr val="C00000"/>
                </a:solidFill>
              </a:rPr>
            </a:b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792" name="Google Shape;792;p96"/>
          <p:cNvSpPr txBox="1">
            <a:spLocks noGrp="1"/>
          </p:cNvSpPr>
          <p:nvPr>
            <p:ph type="body" idx="1"/>
          </p:nvPr>
        </p:nvSpPr>
        <p:spPr>
          <a:xfrm>
            <a:off x="277761" y="1231234"/>
            <a:ext cx="8534400" cy="518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Armazenamento de dados na nuvem (cloud storage)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Serviços mais conhecidos que oferecem armazenamento de dados na nuvem: </a:t>
            </a:r>
            <a:r>
              <a:rPr lang="en-US" i="1"/>
              <a:t>Dropbox, OneDrive (Microsoft) e Google Drive.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793" name="Google Shape;793;p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794" name="Google Shape;794;p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59</a:t>
            </a:fld>
            <a:endParaRPr/>
          </a:p>
        </p:txBody>
      </p:sp>
      <p:sp>
        <p:nvSpPr>
          <p:cNvPr id="795" name="Google Shape;795;p96" descr="Ilustração de geometria de disco"/>
          <p:cNvSpPr/>
          <p:nvPr/>
        </p:nvSpPr>
        <p:spPr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277" name="Google Shape;277;p43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Gravação Magnética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Gravação magnética é o método de se preservar sons, imagens e dados na forma de sinais elétricos através de magnetização seletiva de partes de um material magnético.</a:t>
            </a:r>
            <a:endParaRPr/>
          </a:p>
        </p:txBody>
      </p:sp>
      <p:pic>
        <p:nvPicPr>
          <p:cNvPr id="278" name="Google Shape;278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" name="Google Shape;800;p97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Perguntas e Debate ????</a:t>
            </a:r>
            <a:endParaRPr/>
          </a:p>
        </p:txBody>
      </p:sp>
      <p:pic>
        <p:nvPicPr>
          <p:cNvPr id="801" name="Google Shape;801;p97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9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60</a:t>
            </a:fld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Google Shape;807;p98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sz="2600"/>
          </a:p>
        </p:txBody>
      </p:sp>
      <p:pic>
        <p:nvPicPr>
          <p:cNvPr id="808" name="Google Shape;808;p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524000"/>
            <a:ext cx="8686800" cy="41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98" descr="Imag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61</a:t>
            </a:fld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99"/>
          <p:cNvSpPr txBox="1">
            <a:spLocks noGrp="1"/>
          </p:cNvSpPr>
          <p:nvPr>
            <p:ph type="body" idx="1"/>
          </p:nvPr>
        </p:nvSpPr>
        <p:spPr>
          <a:xfrm>
            <a:off x="228600" y="1600201"/>
            <a:ext cx="8686800" cy="40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endParaRPr sz="4800" b="1"/>
          </a:p>
          <a:p>
            <a:pPr marL="0" lvl="0" indent="0" algn="ctr" rtl="0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4800" b="1"/>
              <a:t>Obrigado</a:t>
            </a:r>
            <a:endParaRPr/>
          </a:p>
        </p:txBody>
      </p:sp>
      <p:pic>
        <p:nvPicPr>
          <p:cNvPr id="816" name="Google Shape;816;p99" descr="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1561" y="171450"/>
            <a:ext cx="8713839" cy="977900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62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286" name="Google Shape;286;p44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Flexíveis (disquetes)</a:t>
            </a:r>
            <a:endParaRPr b="1">
              <a:solidFill>
                <a:srgbClr val="C00000"/>
              </a:solidFill>
            </a:endParaRPr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São dispositivos magnéticos portáteis, onde a superfície de gravação possui elasticidade e sensibilidade magnética, o disquete é um exemplo de disco flexível.  Existem em dois tipos de especificação para os discos flexíveis: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Simples: A gravação é possível em apenas um lado do disco; </a:t>
            </a:r>
            <a:endParaRPr/>
          </a:p>
          <a:p>
            <a:pPr marL="342900" lvl="0" indent="-34290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 Dupla: A gravação pode ser feita em ambos os lados do disco. </a:t>
            </a:r>
            <a:endParaRPr/>
          </a:p>
        </p:txBody>
      </p:sp>
      <p:pic>
        <p:nvPicPr>
          <p:cNvPr id="287" name="Google Shape;28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295" name="Google Shape;295;p45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Discos Flexíveis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Esse tipo de dispositivo de armazenamento não é tão rápido, e não possui boa possibilidade de armazenamento, com o aparecimento de novas tecnologias este tipo de dispositivo está praticamente em desuso, devido as grandes vantagens que novos dispositivos oferecem.</a:t>
            </a:r>
            <a:endParaRPr/>
          </a:p>
        </p:txBody>
      </p:sp>
      <p:pic>
        <p:nvPicPr>
          <p:cNvPr id="296" name="Google Shape;29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4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6"/>
          <p:cNvSpPr txBox="1">
            <a:spLocks noGrp="1"/>
          </p:cNvSpPr>
          <p:nvPr>
            <p:ph type="title"/>
          </p:nvPr>
        </p:nvSpPr>
        <p:spPr>
          <a:xfrm>
            <a:off x="164690" y="469105"/>
            <a:ext cx="6019800" cy="14652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3600" b="1"/>
              <a:t> </a:t>
            </a:r>
            <a:r>
              <a:rPr lang="en-US" sz="3600" b="1">
                <a:solidFill>
                  <a:srgbClr val="C00000"/>
                </a:solidFill>
              </a:rPr>
              <a:t>Dispositivos de Armazenamento</a:t>
            </a:r>
            <a:br>
              <a:rPr lang="en-US" sz="3600" b="1">
                <a:solidFill>
                  <a:srgbClr val="C00000"/>
                </a:solidFill>
              </a:rPr>
            </a:br>
            <a:r>
              <a:rPr lang="en-US" sz="3600" b="1">
                <a:solidFill>
                  <a:srgbClr val="C00000"/>
                </a:solidFill>
              </a:rPr>
              <a:t>Magnéticos</a:t>
            </a:r>
            <a:br>
              <a:rPr lang="en-US" sz="3600" b="1"/>
            </a:br>
            <a:br>
              <a:rPr lang="en-US" sz="3600" b="1"/>
            </a:br>
            <a:endParaRPr/>
          </a:p>
        </p:txBody>
      </p:sp>
      <p:sp>
        <p:nvSpPr>
          <p:cNvPr id="304" name="Google Shape;304;p46"/>
          <p:cNvSpPr txBox="1">
            <a:spLocks noGrp="1"/>
          </p:cNvSpPr>
          <p:nvPr>
            <p:ph type="body" idx="1"/>
          </p:nvPr>
        </p:nvSpPr>
        <p:spPr>
          <a:xfrm>
            <a:off x="334297" y="1600201"/>
            <a:ext cx="85344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None/>
            </a:pPr>
            <a:r>
              <a:rPr lang="en-US" b="1">
                <a:solidFill>
                  <a:srgbClr val="C00000"/>
                </a:solidFill>
              </a:rPr>
              <a:t>Disquete</a:t>
            </a:r>
            <a:endParaRPr/>
          </a:p>
          <a:p>
            <a:pPr marL="0" lvl="0" indent="0" algn="just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O disquete foi um dispositivo de armazenamento inventado no ano de 1971, o disquete já foi considerado um dispositivo com grande capacidade de armazenamento, podendo armazenar de 720Kb até 2,88 Mb.</a:t>
            </a:r>
            <a:endParaRPr b="1">
              <a:solidFill>
                <a:srgbClr val="C00000"/>
              </a:solidFill>
            </a:endParaRPr>
          </a:p>
        </p:txBody>
      </p:sp>
      <p:pic>
        <p:nvPicPr>
          <p:cNvPr id="305" name="Google Shape;305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76200"/>
            <a:ext cx="2667000" cy="1125537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4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3147</Words>
  <Application>Microsoft Office PowerPoint</Application>
  <PresentationFormat>On-screen Show (4:3)</PresentationFormat>
  <Paragraphs>343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62</vt:i4>
      </vt:variant>
    </vt:vector>
  </HeadingPairs>
  <TitlesOfParts>
    <vt:vector size="68" baseType="lpstr">
      <vt:lpstr>Calibri</vt:lpstr>
      <vt:lpstr>Arial</vt:lpstr>
      <vt:lpstr>Ovo</vt:lpstr>
      <vt:lpstr>Retrospect</vt:lpstr>
      <vt:lpstr>1_Office Theme</vt:lpstr>
      <vt:lpstr>Office Theme</vt:lpstr>
      <vt:lpstr>Arquitectura e Tecnologias de Computadores</vt:lpstr>
      <vt:lpstr>PowerPoint Presentation</vt:lpstr>
      <vt:lpstr>Sumário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Magnéticos  </vt:lpstr>
      <vt:lpstr> Dispositivos de Armazenamento Opticos  </vt:lpstr>
      <vt:lpstr> Dispositivos de Armazenamento Opticos  </vt:lpstr>
      <vt:lpstr> Dispositivos de Armazenamento Eletrônico   </vt:lpstr>
      <vt:lpstr> Dispositivos de Armazenamento Eletrônico   </vt:lpstr>
      <vt:lpstr> Dispositivos de Armazenamento Eletrônico   </vt:lpstr>
      <vt:lpstr> Dispositivos de Armazenamento Eletrônico   </vt:lpstr>
      <vt:lpstr> Dispositivos de Armazenamento Eletrônico   </vt:lpstr>
      <vt:lpstr> Dispositivos de Armazenamento Eletrônico   </vt:lpstr>
      <vt:lpstr> Dispositivos de Armazenamento Eletrônico   </vt:lpstr>
      <vt:lpstr> Dispositivos de Armazenamento    </vt:lpstr>
      <vt:lpstr> Dispositivos de Armazenamento Eletrônico   </vt:lpstr>
      <vt:lpstr> Dispositivos de Armazenamento Eletrônico   </vt:lpstr>
      <vt:lpstr> Dispositivos de Armazenamento Eletrônico 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Rafael Mphume</dc:creator>
  <cp:lastModifiedBy>Rafael Mphume</cp:lastModifiedBy>
  <cp:revision>2</cp:revision>
  <dcterms:modified xsi:type="dcterms:W3CDTF">2024-10-23T13:10:12Z</dcterms:modified>
</cp:coreProperties>
</file>