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embeddedFontLst>
    <p:embeddedFont>
      <p:font typeface="Ovo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10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12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13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14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15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16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17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18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19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20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21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22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23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24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25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" y="6334317"/>
            <a:ext cx="9144001" cy="66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1" cy="356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825038" y="4455622"/>
            <a:ext cx="7543801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cxnSp>
        <p:nvCxnSpPr>
          <p:cNvPr id="21" name="Google Shape;21;p2"/>
          <p:cNvCxnSpPr/>
          <p:nvPr/>
        </p:nvCxnSpPr>
        <p:spPr>
          <a:xfrm>
            <a:off x="905743" y="4343400"/>
            <a:ext cx="7406642" cy="0"/>
          </a:xfrm>
          <a:prstGeom prst="straightConnector1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>
  <p:cSld name="Vertical Title and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2"/>
          <p:cNvSpPr/>
          <p:nvPr/>
        </p:nvSpPr>
        <p:spPr>
          <a:xfrm>
            <a:off x="10" y="6334317"/>
            <a:ext cx="9141620" cy="640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6543675" y="412303"/>
            <a:ext cx="1971675" cy="575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628650" y="412303"/>
            <a:ext cx="5800725" cy="575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>
  <p:cSld name="Título e Obje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0" y="6334317"/>
            <a:ext cx="9141620" cy="640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1" cy="356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22960" y="4453129"/>
            <a:ext cx="7543801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cxnSp>
        <p:nvCxnSpPr>
          <p:cNvPr id="32" name="Google Shape;32;p4"/>
          <p:cNvCxnSpPr/>
          <p:nvPr/>
        </p:nvCxnSpPr>
        <p:spPr>
          <a:xfrm>
            <a:off x="905743" y="4343400"/>
            <a:ext cx="7406642" cy="0"/>
          </a:xfrm>
          <a:prstGeom prst="straightConnector1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22960" y="1846053"/>
            <a:ext cx="3703320" cy="7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000"/>
              <a:buFont typeface="Calibri"/>
              <a:buNone/>
              <a:defRPr cap="none">
                <a:solidFill>
                  <a:srgbClr val="34406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000"/>
              <a:buFont typeface="Calibri"/>
              <a:buNone/>
              <a:defRPr cap="none">
                <a:solidFill>
                  <a:srgbClr val="34406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000"/>
              <a:buFont typeface="Calibri"/>
              <a:buNone/>
              <a:defRPr cap="none">
                <a:solidFill>
                  <a:srgbClr val="34406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000"/>
              <a:buFont typeface="Calibri"/>
              <a:buNone/>
              <a:defRPr cap="none">
                <a:solidFill>
                  <a:srgbClr val="34406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000"/>
              <a:buFont typeface="Calibri"/>
              <a:buNone/>
              <a:defRPr cap="none">
                <a:solidFill>
                  <a:srgbClr val="34406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63440" y="1846053"/>
            <a:ext cx="3703321" cy="7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10" y="6334317"/>
            <a:ext cx="9141620" cy="640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12" y="0"/>
            <a:ext cx="303809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3030053" y="0"/>
            <a:ext cx="48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342900" y="594360"/>
            <a:ext cx="2400300" cy="228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3600450" y="731520"/>
            <a:ext cx="4869181" cy="52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0"/>
          <p:cNvSpPr/>
          <p:nvPr/>
        </p:nvSpPr>
        <p:spPr>
          <a:xfrm>
            <a:off x="10" y="4915076"/>
            <a:ext cx="9141620" cy="640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22960" y="5074921"/>
            <a:ext cx="7585234" cy="82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11" y="0"/>
            <a:ext cx="9143990" cy="4915076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822960" y="5907024"/>
            <a:ext cx="7584949" cy="59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0" y="6334317"/>
            <a:ext cx="9141620" cy="640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12;p1"/>
          <p:cNvCxnSpPr/>
          <p:nvPr/>
        </p:nvCxnSpPr>
        <p:spPr>
          <a:xfrm>
            <a:off x="895149" y="1737845"/>
            <a:ext cx="7475220" cy="1"/>
          </a:xfrm>
          <a:prstGeom prst="straightConnector1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/>
        </p:nvSpPr>
        <p:spPr>
          <a:xfrm>
            <a:off x="899452" y="5181603"/>
            <a:ext cx="257443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02060"/>
                </a:solidFill>
                <a:latin typeface="Ovo"/>
                <a:ea typeface="Ovo"/>
                <a:cs typeface="Ovo"/>
                <a:sym typeface="Ovo"/>
              </a:rPr>
              <a:t>AULA 09</a:t>
            </a:r>
            <a:endParaRPr sz="3200" b="1" i="0" u="none" strike="noStrike" cap="none">
              <a:solidFill>
                <a:srgbClr val="002060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233" name="Google Shape;233;p38"/>
          <p:cNvSpPr txBox="1">
            <a:spLocks noGrp="1"/>
          </p:cNvSpPr>
          <p:nvPr>
            <p:ph type="ctrTitle" idx="4294967295"/>
          </p:nvPr>
        </p:nvSpPr>
        <p:spPr>
          <a:xfrm>
            <a:off x="514351" y="1149351"/>
            <a:ext cx="7922960" cy="288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 fontScale="90000"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Ovo"/>
              <a:buNone/>
            </a:pPr>
            <a:r>
              <a:rPr lang="pt-BR" sz="7400" b="0" i="0" u="none" strike="noStrike" cap="none" dirty="0">
                <a:solidFill>
                  <a:srgbClr val="C00000"/>
                </a:solidFill>
                <a:latin typeface="Ovo"/>
                <a:ea typeface="Ovo"/>
                <a:cs typeface="Ovo"/>
                <a:sym typeface="Ovo"/>
              </a:rPr>
              <a:t>A</a:t>
            </a:r>
            <a:r>
              <a:rPr lang="pt-BR" sz="7400" b="0" i="0" u="none" strike="noStrike" cap="none" dirty="0">
                <a:solidFill>
                  <a:schemeClr val="dk1"/>
                </a:solidFill>
                <a:latin typeface="Ovo"/>
                <a:ea typeface="Ovo"/>
                <a:cs typeface="Ovo"/>
                <a:sym typeface="Ovo"/>
              </a:rPr>
              <a:t>rquitectura e </a:t>
            </a:r>
            <a:r>
              <a:rPr lang="pt-BR" sz="7400" b="0" i="0" u="none" strike="noStrike" cap="none" dirty="0">
                <a:solidFill>
                  <a:srgbClr val="C00000"/>
                </a:solidFill>
                <a:latin typeface="Ovo"/>
                <a:ea typeface="Ovo"/>
                <a:cs typeface="Ovo"/>
                <a:sym typeface="Ovo"/>
              </a:rPr>
              <a:t>T</a:t>
            </a:r>
            <a:r>
              <a:rPr lang="pt-BR" sz="7400" b="0" i="0" u="none" strike="noStrike" cap="none" dirty="0">
                <a:solidFill>
                  <a:schemeClr val="dk1"/>
                </a:solidFill>
                <a:latin typeface="Ovo"/>
                <a:ea typeface="Ovo"/>
                <a:cs typeface="Ovo"/>
                <a:sym typeface="Ovo"/>
              </a:rPr>
              <a:t>ecnologias de </a:t>
            </a:r>
            <a:r>
              <a:rPr lang="pt-BR" sz="7400" b="0" i="0" u="none" strike="noStrike" cap="none" dirty="0">
                <a:solidFill>
                  <a:srgbClr val="C00000"/>
                </a:solidFill>
                <a:latin typeface="Ovo"/>
                <a:ea typeface="Ovo"/>
                <a:cs typeface="Ovo"/>
                <a:sym typeface="Ovo"/>
              </a:rPr>
              <a:t>C</a:t>
            </a:r>
            <a:r>
              <a:rPr lang="pt-BR" sz="7400" b="0" i="0" u="none" strike="noStrike" cap="none" dirty="0">
                <a:solidFill>
                  <a:schemeClr val="dk1"/>
                </a:solidFill>
                <a:latin typeface="Ovo"/>
                <a:ea typeface="Ovo"/>
                <a:cs typeface="Ovo"/>
                <a:sym typeface="Ovo"/>
              </a:rPr>
              <a:t>omputadores</a:t>
            </a:r>
            <a:endParaRPr sz="7400" b="0" i="0" u="none" strike="noStrike" cap="none" dirty="0">
              <a:solidFill>
                <a:schemeClr val="dk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234" name="Google Shape;234;p38"/>
          <p:cNvSpPr txBox="1"/>
          <p:nvPr/>
        </p:nvSpPr>
        <p:spPr>
          <a:xfrm>
            <a:off x="180754" y="6463216"/>
            <a:ext cx="4848446" cy="32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800" b="0" i="0" u="none" strike="noStrike" cap="none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MSc. Rafael Beto Mpfumo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236" name="Google Shape;236;p3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1450"/>
            <a:ext cx="7681913" cy="9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"/>
          <p:cNvSpPr txBox="1">
            <a:spLocks noGrp="1"/>
          </p:cNvSpPr>
          <p:nvPr>
            <p:ph type="title"/>
          </p:nvPr>
        </p:nvSpPr>
        <p:spPr>
          <a:xfrm>
            <a:off x="29497" y="76200"/>
            <a:ext cx="53340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CLASSIFICAÇÃO DE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body" idx="1"/>
          </p:nvPr>
        </p:nvSpPr>
        <p:spPr>
          <a:xfrm>
            <a:off x="76200" y="990600"/>
            <a:ext cx="85344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Periféricos de ARMAZENAMENTO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Função de manter os dados, permitindo gravar e ler dados.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Disco Duro </a:t>
            </a:r>
            <a:r>
              <a:rPr lang="pt-BR" i="1"/>
              <a:t>(HD)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Disquete / </a:t>
            </a:r>
            <a:r>
              <a:rPr lang="pt-BR" i="1"/>
              <a:t>PenDrive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Unidades ópticas </a:t>
            </a:r>
            <a:r>
              <a:rPr lang="pt-BR" i="1"/>
              <a:t>(CD/DVD)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Cartões de memória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Unidades de fita para </a:t>
            </a:r>
            <a:r>
              <a:rPr lang="pt-BR" i="1"/>
              <a:t>backup</a:t>
            </a:r>
            <a:endParaRPr/>
          </a:p>
        </p:txBody>
      </p:sp>
      <p:pic>
        <p:nvPicPr>
          <p:cNvPr id="318" name="Google Shape;31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pic>
        <p:nvPicPr>
          <p:cNvPr id="320" name="Google Shape;320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2161" y="1981200"/>
            <a:ext cx="38100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8"/>
          <p:cNvSpPr txBox="1">
            <a:spLocks noGrp="1"/>
          </p:cNvSpPr>
          <p:nvPr>
            <p:ph type="title"/>
          </p:nvPr>
        </p:nvSpPr>
        <p:spPr>
          <a:xfrm>
            <a:off x="29496" y="76200"/>
            <a:ext cx="5837903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CARACTERÍSTICAS DOS PRINCIPAIS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327" name="Google Shape;327;p48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3058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MONITOR DE VÍDEO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328" name="Google Shape;32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pic>
        <p:nvPicPr>
          <p:cNvPr id="330" name="Google Shape;330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538288"/>
            <a:ext cx="7620000" cy="448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9"/>
          <p:cNvSpPr txBox="1">
            <a:spLocks noGrp="1"/>
          </p:cNvSpPr>
          <p:nvPr>
            <p:ph type="title"/>
          </p:nvPr>
        </p:nvSpPr>
        <p:spPr>
          <a:xfrm>
            <a:off x="29496" y="76200"/>
            <a:ext cx="5837903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CARACTERÍSTICAS DOS PRINCIPAIS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337" name="Google Shape;337;p49"/>
          <p:cNvSpPr txBox="1">
            <a:spLocks noGrp="1"/>
          </p:cNvSpPr>
          <p:nvPr>
            <p:ph type="body" idx="1"/>
          </p:nvPr>
        </p:nvSpPr>
        <p:spPr>
          <a:xfrm>
            <a:off x="304800" y="1204195"/>
            <a:ext cx="83058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MONITOR DE VÍDEO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Tipos mais comuns : </a:t>
            </a:r>
            <a:r>
              <a:rPr lang="pt-BR"/>
              <a:t>CRT ou LCD/PLASMA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Tamanho : </a:t>
            </a:r>
            <a:r>
              <a:rPr lang="pt-BR"/>
              <a:t>diagonal de área de vídeo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Resolução : </a:t>
            </a:r>
            <a:r>
              <a:rPr lang="pt-BR"/>
              <a:t>quantidade de pontos (pixels)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Conceitos : </a:t>
            </a:r>
            <a:r>
              <a:rPr lang="pt-BR"/>
              <a:t>LCD, PLASMA, PIXEL, RGB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Vantagem CRT : </a:t>
            </a:r>
            <a:r>
              <a:rPr lang="pt-BR"/>
              <a:t>barato, boa imagem.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Vantagem LCD/PLASMA : </a:t>
            </a:r>
            <a:r>
              <a:rPr lang="pt-BR"/>
              <a:t>Economia energia / espaço / sem radiação / sem calor.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338" name="Google Shape;33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0"/>
          <p:cNvSpPr txBox="1">
            <a:spLocks noGrp="1"/>
          </p:cNvSpPr>
          <p:nvPr>
            <p:ph type="title"/>
          </p:nvPr>
        </p:nvSpPr>
        <p:spPr>
          <a:xfrm>
            <a:off x="29496" y="76200"/>
            <a:ext cx="5837903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CARACTERÍSTICAS DOS PRINCIPAIS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346" name="Google Shape;346;p50"/>
          <p:cNvSpPr txBox="1">
            <a:spLocks noGrp="1"/>
          </p:cNvSpPr>
          <p:nvPr>
            <p:ph type="body" idx="1"/>
          </p:nvPr>
        </p:nvSpPr>
        <p:spPr>
          <a:xfrm>
            <a:off x="152400" y="1204195"/>
            <a:ext cx="8684342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MOUSE (DISPOSITIVO APONTADOR)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b="1"/>
              <a:t>Quanto a tecnologia de detecção de movimento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 </a:t>
            </a:r>
            <a:r>
              <a:rPr lang="pt-BR"/>
              <a:t>(Eletromecânico, Optomecânico, Óptico, Capacitivo – </a:t>
            </a:r>
            <a:r>
              <a:rPr lang="pt-BR" i="1"/>
              <a:t>touch pad</a:t>
            </a:r>
            <a:r>
              <a:rPr lang="pt-BR"/>
              <a:t>)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b="1"/>
              <a:t>Quanto à conexão </a:t>
            </a:r>
            <a:r>
              <a:rPr lang="pt-BR"/>
              <a:t>(</a:t>
            </a:r>
            <a:r>
              <a:rPr lang="pt-BR" i="1"/>
              <a:t>Serial, PS2, USB</a:t>
            </a:r>
            <a:r>
              <a:rPr lang="pt-BR"/>
              <a:t>)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b="1"/>
              <a:t>Quanto aos recursos </a:t>
            </a:r>
            <a:r>
              <a:rPr lang="pt-BR"/>
              <a:t>(</a:t>
            </a:r>
            <a:r>
              <a:rPr lang="pt-BR" i="1"/>
              <a:t>Scroll Weels, </a:t>
            </a:r>
            <a:r>
              <a:rPr lang="pt-BR"/>
              <a:t>ergonomia)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347" name="Google Shape;34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1"/>
          <p:cNvSpPr txBox="1">
            <a:spLocks noGrp="1"/>
          </p:cNvSpPr>
          <p:nvPr>
            <p:ph type="title"/>
          </p:nvPr>
        </p:nvSpPr>
        <p:spPr>
          <a:xfrm>
            <a:off x="29496" y="76200"/>
            <a:ext cx="5837903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CARACTERÍSTICAS DOS PRINCIPAIS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355" name="Google Shape;355;p51"/>
          <p:cNvSpPr txBox="1">
            <a:spLocks noGrp="1"/>
          </p:cNvSpPr>
          <p:nvPr>
            <p:ph type="body" idx="1"/>
          </p:nvPr>
        </p:nvSpPr>
        <p:spPr>
          <a:xfrm>
            <a:off x="152400" y="1204195"/>
            <a:ext cx="8684342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MOUSE (DISPOSITIVO APONTADOR)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356" name="Google Shape;356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pic>
        <p:nvPicPr>
          <p:cNvPr id="358" name="Google Shape;358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752600"/>
            <a:ext cx="82296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 txBox="1">
            <a:spLocks noGrp="1"/>
          </p:cNvSpPr>
          <p:nvPr>
            <p:ph type="title"/>
          </p:nvPr>
        </p:nvSpPr>
        <p:spPr>
          <a:xfrm>
            <a:off x="29496" y="76200"/>
            <a:ext cx="5837903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CARACTERÍSTICAS DOS PRINCIPAIS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365" name="Google Shape;365;p52"/>
          <p:cNvSpPr txBox="1">
            <a:spLocks noGrp="1"/>
          </p:cNvSpPr>
          <p:nvPr>
            <p:ph type="body" idx="1"/>
          </p:nvPr>
        </p:nvSpPr>
        <p:spPr>
          <a:xfrm>
            <a:off x="304800" y="1204195"/>
            <a:ext cx="83058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Placas de Vídeo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b="1"/>
              <a:t>On Board </a:t>
            </a:r>
            <a:r>
              <a:rPr lang="pt-BR"/>
              <a:t>(embutida na placa principal) ou adicionada posteriormente ou </a:t>
            </a:r>
            <a:r>
              <a:rPr lang="pt-BR" b="1" i="1"/>
              <a:t>Offboard</a:t>
            </a:r>
            <a:r>
              <a:rPr lang="pt-BR"/>
              <a:t>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Compartilhamento de RAM ou RAM própria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Quantidade de memória RAM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Processador 3D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Saídas adicionais (vídeo composto, S-Video)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366" name="Google Shape;36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3"/>
          <p:cNvSpPr txBox="1">
            <a:spLocks noGrp="1"/>
          </p:cNvSpPr>
          <p:nvPr>
            <p:ph type="title"/>
          </p:nvPr>
        </p:nvSpPr>
        <p:spPr>
          <a:xfrm>
            <a:off x="29496" y="76200"/>
            <a:ext cx="5837903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CARACTERÍSTICAS DOS PRINCIPAIS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374" name="Google Shape;374;p53"/>
          <p:cNvSpPr txBox="1">
            <a:spLocks noGrp="1"/>
          </p:cNvSpPr>
          <p:nvPr>
            <p:ph type="body" idx="1"/>
          </p:nvPr>
        </p:nvSpPr>
        <p:spPr>
          <a:xfrm>
            <a:off x="304800" y="1204195"/>
            <a:ext cx="83058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Placas de Vídeo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375" name="Google Shape;37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pic>
        <p:nvPicPr>
          <p:cNvPr id="377" name="Google Shape;377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1905000"/>
            <a:ext cx="77724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4"/>
          <p:cNvSpPr txBox="1">
            <a:spLocks noGrp="1"/>
          </p:cNvSpPr>
          <p:nvPr>
            <p:ph type="title"/>
          </p:nvPr>
        </p:nvSpPr>
        <p:spPr>
          <a:xfrm>
            <a:off x="29496" y="76200"/>
            <a:ext cx="5837903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57150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CARACTERÍSTICAS DOS PRINCIPAIS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384" name="Google Shape;384;p54"/>
          <p:cNvSpPr txBox="1">
            <a:spLocks noGrp="1"/>
          </p:cNvSpPr>
          <p:nvPr>
            <p:ph type="body" idx="1"/>
          </p:nvPr>
        </p:nvSpPr>
        <p:spPr>
          <a:xfrm>
            <a:off x="304800" y="1204195"/>
            <a:ext cx="83058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Drive Óptico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DVD, CD ou COMBO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Somente leitura CD-ROM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Leitura de CD-R/CD-RW também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Gravação de CD-R/CD-RW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Leitura DVD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Gravação DVD-R/DVD-RW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Velocidade (quantas vezes mais rápido que uma unidade original)</a:t>
            </a:r>
            <a:endParaRPr b="1"/>
          </a:p>
        </p:txBody>
      </p:sp>
      <p:pic>
        <p:nvPicPr>
          <p:cNvPr id="385" name="Google Shape;385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5"/>
          <p:cNvSpPr txBox="1">
            <a:spLocks noGrp="1"/>
          </p:cNvSpPr>
          <p:nvPr>
            <p:ph type="title"/>
          </p:nvPr>
        </p:nvSpPr>
        <p:spPr>
          <a:xfrm>
            <a:off x="29496" y="76200"/>
            <a:ext cx="5837903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57150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CARACTERÍSTICAS DOS PRINCIPAIS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393" name="Google Shape;393;p55"/>
          <p:cNvSpPr txBox="1">
            <a:spLocks noGrp="1"/>
          </p:cNvSpPr>
          <p:nvPr>
            <p:ph type="body" idx="1"/>
          </p:nvPr>
        </p:nvSpPr>
        <p:spPr>
          <a:xfrm>
            <a:off x="304800" y="1204195"/>
            <a:ext cx="83058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Drive Óptico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394" name="Google Shape;394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pic>
        <p:nvPicPr>
          <p:cNvPr id="396" name="Google Shape;396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1828800"/>
            <a:ext cx="762000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6"/>
          <p:cNvSpPr txBox="1">
            <a:spLocks noGrp="1"/>
          </p:cNvSpPr>
          <p:nvPr>
            <p:ph type="title"/>
          </p:nvPr>
        </p:nvSpPr>
        <p:spPr>
          <a:xfrm>
            <a:off x="29496" y="76200"/>
            <a:ext cx="5837903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CARACTERÍSTICAS DOS PRINCIPAIS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403" name="Google Shape;403;p56"/>
          <p:cNvSpPr txBox="1">
            <a:spLocks noGrp="1"/>
          </p:cNvSpPr>
          <p:nvPr>
            <p:ph type="body" idx="1"/>
          </p:nvPr>
        </p:nvSpPr>
        <p:spPr>
          <a:xfrm>
            <a:off x="304800" y="1204195"/>
            <a:ext cx="83058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Impressoras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Impacto (martelo, matriciais)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Jato de tinta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Laser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Cera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Térmicas</a:t>
            </a:r>
            <a:endParaRPr b="1"/>
          </a:p>
        </p:txBody>
      </p:sp>
      <p:pic>
        <p:nvPicPr>
          <p:cNvPr id="404" name="Google Shape;404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382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 dirty="0"/>
              <a:t>Disciplina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 err="1"/>
              <a:t>Arquitectura</a:t>
            </a:r>
            <a:r>
              <a:rPr lang="pt-BR" dirty="0"/>
              <a:t> e Tecnologia de Computadores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 dirty="0"/>
              <a:t>Ano / Semestre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1º Ano / 1º Semestre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 dirty="0"/>
              <a:t>Carga Horária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4h / Semana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 dirty="0"/>
              <a:t>Docentes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Rafael Beto </a:t>
            </a:r>
            <a:r>
              <a:rPr lang="pt-BR"/>
              <a:t>Mpfumo</a:t>
            </a:r>
            <a:endParaRPr dirty="0"/>
          </a:p>
        </p:txBody>
      </p:sp>
      <p:pic>
        <p:nvPicPr>
          <p:cNvPr id="243" name="Google Shape;243;p3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61" y="171450"/>
            <a:ext cx="8713839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2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7"/>
          <p:cNvSpPr txBox="1">
            <a:spLocks noGrp="1"/>
          </p:cNvSpPr>
          <p:nvPr>
            <p:ph type="title"/>
          </p:nvPr>
        </p:nvSpPr>
        <p:spPr>
          <a:xfrm>
            <a:off x="29496" y="76200"/>
            <a:ext cx="5837903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CARACTERÍSTICAS DOS PRINCIPAIS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412" name="Google Shape;412;p57"/>
          <p:cNvSpPr txBox="1">
            <a:spLocks noGrp="1"/>
          </p:cNvSpPr>
          <p:nvPr>
            <p:ph type="body" idx="1"/>
          </p:nvPr>
        </p:nvSpPr>
        <p:spPr>
          <a:xfrm>
            <a:off x="304800" y="1204195"/>
            <a:ext cx="83058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Impressoras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413" name="Google Shape;41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pic>
        <p:nvPicPr>
          <p:cNvPr id="415" name="Google Shape;415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752600"/>
            <a:ext cx="84582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8"/>
          <p:cNvSpPr txBox="1">
            <a:spLocks noGrp="1"/>
          </p:cNvSpPr>
          <p:nvPr>
            <p:ph type="title"/>
          </p:nvPr>
        </p:nvSpPr>
        <p:spPr>
          <a:xfrm>
            <a:off x="29496" y="76200"/>
            <a:ext cx="5837903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CARACTERÍSTICAS DOS PRINCIPAIS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422" name="Google Shape;422;p58"/>
          <p:cNvSpPr txBox="1">
            <a:spLocks noGrp="1"/>
          </p:cNvSpPr>
          <p:nvPr>
            <p:ph type="body" idx="1"/>
          </p:nvPr>
        </p:nvSpPr>
        <p:spPr>
          <a:xfrm>
            <a:off x="304800" y="1204195"/>
            <a:ext cx="83058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Disco Duro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Capacidade (</a:t>
            </a:r>
            <a:r>
              <a:rPr lang="pt-BR" i="1"/>
              <a:t>GigaBytes</a:t>
            </a:r>
            <a:r>
              <a:rPr lang="pt-BR"/>
              <a:t>)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Velocidade (rotação, transferência)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Interface (</a:t>
            </a:r>
            <a:r>
              <a:rPr lang="pt-BR" i="1"/>
              <a:t>IDE, SATA, SCSI</a:t>
            </a:r>
            <a:r>
              <a:rPr lang="pt-BR"/>
              <a:t>)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423" name="Google Shape;42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9"/>
          <p:cNvSpPr txBox="1">
            <a:spLocks noGrp="1"/>
          </p:cNvSpPr>
          <p:nvPr>
            <p:ph type="title"/>
          </p:nvPr>
        </p:nvSpPr>
        <p:spPr>
          <a:xfrm>
            <a:off x="29496" y="76200"/>
            <a:ext cx="5837903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CARACTERÍSTICAS DOS PRINCIPAIS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431" name="Google Shape;431;p59"/>
          <p:cNvSpPr txBox="1">
            <a:spLocks noGrp="1"/>
          </p:cNvSpPr>
          <p:nvPr>
            <p:ph type="body" idx="1"/>
          </p:nvPr>
        </p:nvSpPr>
        <p:spPr>
          <a:xfrm>
            <a:off x="304800" y="1204195"/>
            <a:ext cx="83058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Disco Duro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432" name="Google Shape;43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pic>
        <p:nvPicPr>
          <p:cNvPr id="434" name="Google Shape;434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905000"/>
            <a:ext cx="8077200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 txBox="1">
            <a:spLocks noGrp="1"/>
          </p:cNvSpPr>
          <p:nvPr>
            <p:ph type="title"/>
          </p:nvPr>
        </p:nvSpPr>
        <p:spPr>
          <a:xfrm>
            <a:off x="29496" y="76200"/>
            <a:ext cx="5837903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AVARIAS RELACIONADAS A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441" name="Google Shape;441;p60"/>
          <p:cNvSpPr txBox="1">
            <a:spLocks noGrp="1"/>
          </p:cNvSpPr>
          <p:nvPr>
            <p:ph type="body" idx="1"/>
          </p:nvPr>
        </p:nvSpPr>
        <p:spPr>
          <a:xfrm>
            <a:off x="304800" y="1204195"/>
            <a:ext cx="83058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AVARIA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O PC liga mas não acontece nada no monitor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Cabos do monitor estão ligados?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Placa de vídeo presa?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Placas de memória estão bem encaixadas?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Cabos do disco rígido ok?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O processador está bem encaixado?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Tudo está firmemente ligado?</a:t>
            </a:r>
            <a:endParaRPr b="1"/>
          </a:p>
        </p:txBody>
      </p:sp>
      <p:pic>
        <p:nvPicPr>
          <p:cNvPr id="442" name="Google Shape;44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1"/>
          <p:cNvSpPr txBox="1">
            <a:spLocks noGrp="1"/>
          </p:cNvSpPr>
          <p:nvPr>
            <p:ph type="title"/>
          </p:nvPr>
        </p:nvSpPr>
        <p:spPr>
          <a:xfrm>
            <a:off x="29496" y="76200"/>
            <a:ext cx="5837903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AVARIAS RELACIONADAS A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450" name="Google Shape;450;p61"/>
          <p:cNvSpPr txBox="1">
            <a:spLocks noGrp="1"/>
          </p:cNvSpPr>
          <p:nvPr>
            <p:ph type="body" idx="1"/>
          </p:nvPr>
        </p:nvSpPr>
        <p:spPr>
          <a:xfrm>
            <a:off x="304800" y="1204195"/>
            <a:ext cx="83058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AVARIAS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Tipos de avarias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Por erro de configuração 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Por erro dos dispositivos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Por inadequação do </a:t>
            </a:r>
            <a:r>
              <a:rPr lang="pt-BR" i="1"/>
              <a:t>software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Por </a:t>
            </a:r>
            <a:r>
              <a:rPr lang="pt-BR" i="1"/>
              <a:t>drivers </a:t>
            </a:r>
            <a:r>
              <a:rPr lang="pt-BR"/>
              <a:t>impróprios</a:t>
            </a:r>
            <a:endParaRPr b="1"/>
          </a:p>
        </p:txBody>
      </p:sp>
      <p:pic>
        <p:nvPicPr>
          <p:cNvPr id="451" name="Google Shape;45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2"/>
          <p:cNvSpPr txBox="1">
            <a:spLocks noGrp="1"/>
          </p:cNvSpPr>
          <p:nvPr>
            <p:ph type="title"/>
          </p:nvPr>
        </p:nvSpPr>
        <p:spPr>
          <a:xfrm>
            <a:off x="29496" y="76200"/>
            <a:ext cx="5837903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459" name="Google Shape;459;p62"/>
          <p:cNvSpPr txBox="1">
            <a:spLocks noGrp="1"/>
          </p:cNvSpPr>
          <p:nvPr>
            <p:ph type="body" idx="1"/>
          </p:nvPr>
        </p:nvSpPr>
        <p:spPr>
          <a:xfrm>
            <a:off x="304800" y="1204195"/>
            <a:ext cx="83058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Conclusão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A informação entra no computador através dos </a:t>
            </a:r>
            <a:r>
              <a:rPr lang="pt-BR" b="1"/>
              <a:t>periféricos de entrada</a:t>
            </a:r>
            <a:r>
              <a:rPr lang="pt-BR"/>
              <a:t>, é processada e codificada nos dispositivos de processo, podemos </a:t>
            </a:r>
            <a:r>
              <a:rPr lang="pt-BR" b="1"/>
              <a:t>ver e ouvir </a:t>
            </a:r>
            <a:r>
              <a:rPr lang="pt-BR"/>
              <a:t>através dos </a:t>
            </a:r>
            <a:r>
              <a:rPr lang="pt-BR" b="1"/>
              <a:t>periféricos de saída </a:t>
            </a:r>
            <a:r>
              <a:rPr lang="pt-BR"/>
              <a:t>e podemos </a:t>
            </a:r>
            <a:r>
              <a:rPr lang="pt-BR" b="1"/>
              <a:t>salvá-la</a:t>
            </a:r>
            <a:r>
              <a:rPr lang="pt-BR"/>
              <a:t> nos </a:t>
            </a:r>
            <a:r>
              <a:rPr lang="pt-BR" b="1"/>
              <a:t>periféricos de armazenamento</a:t>
            </a:r>
            <a:r>
              <a:rPr lang="pt-BR"/>
              <a:t>.</a:t>
            </a:r>
            <a:endParaRPr b="1"/>
          </a:p>
        </p:txBody>
      </p:sp>
      <p:pic>
        <p:nvPicPr>
          <p:cNvPr id="460" name="Google Shape;460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3"/>
          <p:cNvSpPr txBox="1">
            <a:spLocks noGrp="1"/>
          </p:cNvSpPr>
          <p:nvPr>
            <p:ph type="body" idx="1"/>
          </p:nvPr>
        </p:nvSpPr>
        <p:spPr>
          <a:xfrm>
            <a:off x="228600" y="1600201"/>
            <a:ext cx="8686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pt-BR" sz="4800" b="1"/>
              <a:t>Perguntas e Debate ????</a:t>
            </a:r>
            <a:endParaRPr/>
          </a:p>
        </p:txBody>
      </p:sp>
      <p:pic>
        <p:nvPicPr>
          <p:cNvPr id="467" name="Google Shape;467;p6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61" y="171450"/>
            <a:ext cx="8713839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4"/>
          <p:cNvSpPr txBox="1">
            <a:spLocks noGrp="1"/>
          </p:cNvSpPr>
          <p:nvPr>
            <p:ph type="body" idx="1"/>
          </p:nvPr>
        </p:nvSpPr>
        <p:spPr>
          <a:xfrm>
            <a:off x="228600" y="1600201"/>
            <a:ext cx="8686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</p:txBody>
      </p:sp>
      <p:pic>
        <p:nvPicPr>
          <p:cNvPr id="474" name="Google Shape;47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0"/>
            <a:ext cx="8686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6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61" y="171450"/>
            <a:ext cx="8713839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"/>
          <p:cNvSpPr txBox="1">
            <a:spLocks noGrp="1"/>
          </p:cNvSpPr>
          <p:nvPr>
            <p:ph type="body" idx="1"/>
          </p:nvPr>
        </p:nvSpPr>
        <p:spPr>
          <a:xfrm>
            <a:off x="228600" y="1600201"/>
            <a:ext cx="8686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pt-BR" sz="4800" b="1"/>
              <a:t>Obrigado</a:t>
            </a:r>
            <a:endParaRPr/>
          </a:p>
        </p:txBody>
      </p:sp>
      <p:pic>
        <p:nvPicPr>
          <p:cNvPr id="482" name="Google Shape;482;p6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61" y="171450"/>
            <a:ext cx="8713839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>
            <a:spLocks noGrp="1"/>
          </p:cNvSpPr>
          <p:nvPr>
            <p:ph type="title"/>
          </p:nvPr>
        </p:nvSpPr>
        <p:spPr>
          <a:xfrm>
            <a:off x="-1828800" y="85165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/>
              <a:t>Sumário</a:t>
            </a:r>
            <a:endParaRPr b="1"/>
          </a:p>
        </p:txBody>
      </p:sp>
      <p:sp>
        <p:nvSpPr>
          <p:cNvPr id="250" name="Google Shape;250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 dirty="0">
                <a:solidFill>
                  <a:srgbClr val="C00000"/>
                </a:solidFill>
              </a:rPr>
              <a:t>Perifericos do Computador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dirty="0">
                <a:latin typeface="+mn-lt"/>
              </a:rPr>
              <a:t>Classificação dos periféricos</a:t>
            </a:r>
            <a:endParaRPr dirty="0">
              <a:latin typeface="+mn-lt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dirty="0">
                <a:latin typeface="+mn-lt"/>
              </a:rPr>
              <a:t>Característica de periféricos</a:t>
            </a:r>
            <a:endParaRPr dirty="0">
              <a:latin typeface="+mn-lt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dirty="0">
                <a:latin typeface="+mn-lt"/>
              </a:rPr>
              <a:t>Termos comuns</a:t>
            </a:r>
            <a:endParaRPr dirty="0">
              <a:latin typeface="+mn-lt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dirty="0">
                <a:latin typeface="+mn-lt"/>
              </a:rPr>
              <a:t>Avarias Relacionadas a Periféricos</a:t>
            </a:r>
            <a:endParaRPr dirty="0">
              <a:latin typeface="+mn-lt"/>
            </a:endParaRPr>
          </a:p>
        </p:txBody>
      </p:sp>
      <p:pic>
        <p:nvPicPr>
          <p:cNvPr id="251" name="Google Shape;25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3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>
            <a:spLocks noGrp="1"/>
          </p:cNvSpPr>
          <p:nvPr>
            <p:ph type="title"/>
          </p:nvPr>
        </p:nvSpPr>
        <p:spPr>
          <a:xfrm>
            <a:off x="29497" y="76200"/>
            <a:ext cx="53340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r>
              <a:rPr lang="pt-BR" sz="3600" b="1"/>
              <a:t>Perifericos do Computador</a:t>
            </a: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body" idx="1"/>
          </p:nvPr>
        </p:nvSpPr>
        <p:spPr>
          <a:xfrm>
            <a:off x="324465" y="1295399"/>
            <a:ext cx="8534400" cy="4943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PERIFÉRICO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A unidade central do computador (microprocessador, memória central) necessita de comunicar com o mundo exterior para receber e enviar informação, e neste ponto são necessários os PERIFÉRICOS.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</p:txBody>
      </p:sp>
      <p:pic>
        <p:nvPicPr>
          <p:cNvPr id="260" name="Google Shape;26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29497" y="76200"/>
            <a:ext cx="53340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r>
              <a:rPr lang="pt-BR" sz="3600" b="1"/>
              <a:t>Perifericos do Computador</a:t>
            </a: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324465" y="838200"/>
            <a:ext cx="85344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PERIFÉRICO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É todo o componente de </a:t>
            </a:r>
            <a:r>
              <a:rPr lang="pt-BR" i="1"/>
              <a:t>hardware</a:t>
            </a:r>
            <a:r>
              <a:rPr lang="pt-BR"/>
              <a:t> usado para armazenar, comunicar e auxiliar o processamento da informação ou realizar a interface do sistema com meios externos.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69" name="Google Shape;26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pic>
        <p:nvPicPr>
          <p:cNvPr id="271" name="Google Shape;27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876" y="3200400"/>
            <a:ext cx="7642123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>
            <a:spLocks noGrp="1"/>
          </p:cNvSpPr>
          <p:nvPr>
            <p:ph type="title"/>
          </p:nvPr>
        </p:nvSpPr>
        <p:spPr>
          <a:xfrm>
            <a:off x="29497" y="76200"/>
            <a:ext cx="53340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600" b="1"/>
              <a:t>Perifericos do Computador</a:t>
            </a: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CLASSIFICAÇÃO DE PERIFÉRICOS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Podemos dividir os periféricos em :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Periféricos de SAÍDA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Periféricos de ENTRADA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Periféricos de COMUNICAÇÃO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Periféricos de ARMAZENAMENTO</a:t>
            </a:r>
            <a:endParaRPr/>
          </a:p>
        </p:txBody>
      </p:sp>
      <p:pic>
        <p:nvPicPr>
          <p:cNvPr id="279" name="Google Shape;27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"/>
          <p:cNvSpPr txBox="1">
            <a:spLocks noGrp="1"/>
          </p:cNvSpPr>
          <p:nvPr>
            <p:ph type="title"/>
          </p:nvPr>
        </p:nvSpPr>
        <p:spPr>
          <a:xfrm>
            <a:off x="29497" y="76200"/>
            <a:ext cx="53340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CLASSIFICAÇÃO DE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287" name="Google Shape;287;p44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Periféricos de SAÍDA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Responsáveis pela saída de informações (som, vídeo, movimento) do sistema.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Monitor de vídeo / placa de vídeo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Impressora / </a:t>
            </a:r>
            <a:r>
              <a:rPr lang="pt-BR" i="1"/>
              <a:t>Plotters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Caixas acústicas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Demais atuadores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</p:txBody>
      </p:sp>
      <p:pic>
        <p:nvPicPr>
          <p:cNvPr id="288" name="Google Shape;28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pic>
        <p:nvPicPr>
          <p:cNvPr id="290" name="Google Shape;29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2976409"/>
            <a:ext cx="4724401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>
            <a:spLocks noGrp="1"/>
          </p:cNvSpPr>
          <p:nvPr>
            <p:ph type="title"/>
          </p:nvPr>
        </p:nvSpPr>
        <p:spPr>
          <a:xfrm>
            <a:off x="29497" y="76200"/>
            <a:ext cx="53340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CLASSIFICAÇÃO DE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297" name="Google Shape;297;p45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Periféricos de ENTRADA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Responsáveis pela aquisição de informações.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Teclado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i="1"/>
              <a:t>Mouse / Touch Screen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i="1"/>
              <a:t>Joysticks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Captura de vídeo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Entrada de áudio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i="1"/>
              <a:t>WebCam / Scanner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Demais sensores</a:t>
            </a:r>
            <a:endParaRPr/>
          </a:p>
        </p:txBody>
      </p:sp>
      <p:pic>
        <p:nvPicPr>
          <p:cNvPr id="298" name="Google Shape;29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pic>
        <p:nvPicPr>
          <p:cNvPr id="300" name="Google Shape;30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1981200"/>
            <a:ext cx="47244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>
            <a:spLocks noGrp="1"/>
          </p:cNvSpPr>
          <p:nvPr>
            <p:ph type="title"/>
          </p:nvPr>
        </p:nvSpPr>
        <p:spPr>
          <a:xfrm>
            <a:off x="29497" y="76200"/>
            <a:ext cx="53340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 </a:t>
            </a:r>
            <a:br>
              <a:rPr lang="pt-BR" sz="3600" b="1"/>
            </a:br>
            <a:br>
              <a:rPr lang="pt-BR" sz="3600" b="1"/>
            </a:br>
            <a:r>
              <a:rPr lang="pt-BR" sz="3200" b="1">
                <a:solidFill>
                  <a:srgbClr val="C00000"/>
                </a:solidFill>
              </a:rPr>
              <a:t>CLASSIFICAÇÃO DE PERIFÉRICOS</a:t>
            </a:r>
            <a:br>
              <a:rPr lang="pt-BR" sz="3200" b="1">
                <a:solidFill>
                  <a:srgbClr val="C00000"/>
                </a:solidFill>
              </a:rPr>
            </a:br>
            <a:br>
              <a:rPr lang="pt-BR" sz="3600" b="1"/>
            </a:br>
            <a:br>
              <a:rPr lang="pt-BR" sz="3600" b="1"/>
            </a:br>
            <a:endParaRPr/>
          </a:p>
        </p:txBody>
      </p:sp>
      <p:sp>
        <p:nvSpPr>
          <p:cNvPr id="307" name="Google Shape;307;p46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4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Periféricos de COMUNICAÇÃO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Responsáveis pela comunicação entre dispositivos e computadores.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Portas seriais </a:t>
            </a:r>
            <a:r>
              <a:rPr lang="pt-BR" i="1"/>
              <a:t>(RS-232, USB, IR)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Portas paralelas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Portas de rede local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Periféricos de comunicação 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i="1"/>
              <a:t>wireless</a:t>
            </a:r>
            <a:endParaRPr i="1"/>
          </a:p>
        </p:txBody>
      </p:sp>
      <p:pic>
        <p:nvPicPr>
          <p:cNvPr id="308" name="Google Shape;30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pic>
        <p:nvPicPr>
          <p:cNvPr id="310" name="Google Shape;310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1981200"/>
            <a:ext cx="3886199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10611</TotalTime>
  <Words>849</Words>
  <Application>Microsoft Office PowerPoint</Application>
  <PresentationFormat>On-screen Show (4:3)</PresentationFormat>
  <Paragraphs>194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Ovo</vt:lpstr>
      <vt:lpstr>Arial</vt:lpstr>
      <vt:lpstr>Retrospect</vt:lpstr>
      <vt:lpstr>1_Office Theme</vt:lpstr>
      <vt:lpstr>Office Theme</vt:lpstr>
      <vt:lpstr>Arquitectura e Tecnologias de Computadores</vt:lpstr>
      <vt:lpstr>PowerPoint Presentation</vt:lpstr>
      <vt:lpstr>Sumário</vt:lpstr>
      <vt:lpstr>  Perifericos do Computador  </vt:lpstr>
      <vt:lpstr>  Perifericos do Computador  </vt:lpstr>
      <vt:lpstr>   Perifericos do Computador  </vt:lpstr>
      <vt:lpstr>   CLASSIFICAÇÃO DE PERIFÉRICOS   </vt:lpstr>
      <vt:lpstr>   CLASSIFICAÇÃO DE PERIFÉRICOS   </vt:lpstr>
      <vt:lpstr>   CLASSIFICAÇÃO DE PERIFÉRICOS   </vt:lpstr>
      <vt:lpstr>   CLASSIFICAÇÃO DE PERIFÉRICOS   </vt:lpstr>
      <vt:lpstr>   CARACTERÍSTICAS DOS PRINCIPAIS PERIFÉRICOS   </vt:lpstr>
      <vt:lpstr>   CARACTERÍSTICAS DOS PRINCIPAIS PERIFÉRICOS   </vt:lpstr>
      <vt:lpstr>   CARACTERÍSTICAS DOS PRINCIPAIS PERIFÉRICOS   </vt:lpstr>
      <vt:lpstr>   CARACTERÍSTICAS DOS PRINCIPAIS PERIFÉRICOS   </vt:lpstr>
      <vt:lpstr>   CARACTERÍSTICAS DOS PRINCIPAIS PERIFÉRICOS   </vt:lpstr>
      <vt:lpstr>   CARACTERÍSTICAS DOS PRINCIPAIS PERIFÉRICOS   </vt:lpstr>
      <vt:lpstr>   CARACTERÍSTICAS DOS PRINCIPAIS PERIFÉRICOS   </vt:lpstr>
      <vt:lpstr>   CARACTERÍSTICAS DOS PRINCIPAIS PERIFÉRICOS   </vt:lpstr>
      <vt:lpstr>   CARACTERÍSTICAS DOS PRINCIPAIS PERIFÉRICOS   </vt:lpstr>
      <vt:lpstr>   CARACTERÍSTICAS DOS PRINCIPAIS PERIFÉRICOS   </vt:lpstr>
      <vt:lpstr>   CARACTERÍSTICAS DOS PRINCIPAIS PERIFÉRICOS   </vt:lpstr>
      <vt:lpstr>   CARACTERÍSTICAS DOS PRINCIPAIS PERIFÉRICOS   </vt:lpstr>
      <vt:lpstr>   AVARIAS RELACIONADAS A PERIFÉRICOS   </vt:lpstr>
      <vt:lpstr>   AVARIAS RELACIONADAS A PERIFÉRICOS   </vt:lpstr>
      <vt:lpstr>   PERIFÉRICOS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Arquitectura e Tecnologias de Computadores</dc:title>
  <dc:creator>rmphfumo</dc:creator>
  <cp:lastModifiedBy>Rafael Mphume</cp:lastModifiedBy>
  <cp:revision>2</cp:revision>
  <dcterms:modified xsi:type="dcterms:W3CDTF">2024-10-16T13:09:13Z</dcterms:modified>
</cp:coreProperties>
</file>