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  <p:sldMasterId id="2147483671" r:id="rId2"/>
  </p:sldMasterIdLst>
  <p:notesMasterIdLst>
    <p:notesMasterId r:id="rId3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9144000" cy="6858000" type="screen4x3"/>
  <p:notesSz cx="6858000" cy="9144000"/>
  <p:embeddedFontLst>
    <p:embeddedFont>
      <p:font typeface="Ovo" panose="020B0604020202020204" charset="0"/>
      <p:regular r:id="rId3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46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font" Target="fonts/font1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4" name="Google Shape;244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>
                <a:solidFill>
                  <a:srgbClr val="000000"/>
                </a:solidFill>
              </a:rPr>
              <a:t>10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3" name="Google Shape;253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>
                <a:solidFill>
                  <a:srgbClr val="000000"/>
                </a:solidFill>
              </a:rPr>
              <a:t>11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2" name="Google Shape;262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Google Shape;263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>
                <a:solidFill>
                  <a:srgbClr val="000000"/>
                </a:solidFill>
              </a:rPr>
              <a:t>12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>
                <a:solidFill>
                  <a:srgbClr val="000000"/>
                </a:solidFill>
              </a:rPr>
              <a:t>13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0" name="Google Shape;28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" name="Google Shape;281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>
                <a:solidFill>
                  <a:srgbClr val="000000"/>
                </a:solidFill>
              </a:rPr>
              <a:t>14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9" name="Google Shape;289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>
                <a:solidFill>
                  <a:srgbClr val="000000"/>
                </a:solidFill>
              </a:rPr>
              <a:t>15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8" name="Google Shape;298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>
                <a:solidFill>
                  <a:srgbClr val="000000"/>
                </a:solidFill>
              </a:rPr>
              <a:t>16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7" name="Google Shape;307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>
                <a:solidFill>
                  <a:srgbClr val="000000"/>
                </a:solidFill>
              </a:rPr>
              <a:t>17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6" name="Google Shape;316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7" name="Google Shape;317;p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>
                <a:solidFill>
                  <a:srgbClr val="000000"/>
                </a:solidFill>
              </a:rPr>
              <a:t>18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5" name="Google Shape;325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>
                <a:solidFill>
                  <a:srgbClr val="000000"/>
                </a:solidFill>
              </a:rPr>
              <a:t>19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4" name="Google Shape;334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2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>
                <a:solidFill>
                  <a:srgbClr val="000000"/>
                </a:solidFill>
              </a:rPr>
              <a:t>20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3" name="Google Shape;343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4" name="Google Shape;344;p2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>
                <a:solidFill>
                  <a:srgbClr val="000000"/>
                </a:solidFill>
              </a:rPr>
              <a:t>21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52" name="Google Shape;352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3" name="Google Shape;353;p2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>
                <a:solidFill>
                  <a:srgbClr val="000000"/>
                </a:solidFill>
              </a:rPr>
              <a:t>22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1" name="Google Shape;361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2" name="Google Shape;362;p2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>
                <a:solidFill>
                  <a:srgbClr val="000000"/>
                </a:solidFill>
              </a:rPr>
              <a:t>23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70" name="Google Shape;370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1" name="Google Shape;371;p2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>
                <a:solidFill>
                  <a:srgbClr val="000000"/>
                </a:solidFill>
              </a:rPr>
              <a:t>24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5" name="Google Shape;385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2" name="Google Shape;392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5" name="Google Shape;18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>
                <a:solidFill>
                  <a:srgbClr val="000000"/>
                </a:solidFill>
              </a:rPr>
              <a:t>4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9" name="Google Shape;19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>
                <a:solidFill>
                  <a:srgbClr val="000000"/>
                </a:solidFill>
              </a:rPr>
              <a:t>5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8" name="Google Shape;20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>
                <a:solidFill>
                  <a:srgbClr val="000000"/>
                </a:solidFill>
              </a:rPr>
              <a:t>6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7" name="Google Shape;21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>
                <a:solidFill>
                  <a:srgbClr val="000000"/>
                </a:solidFill>
              </a:rPr>
              <a:t>7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6" name="Google Shape;22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>
                <a:solidFill>
                  <a:srgbClr val="000000"/>
                </a:solidFill>
              </a:rPr>
              <a:t>8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5" name="Google Shape;23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>
                <a:solidFill>
                  <a:srgbClr val="000000"/>
                </a:solidFill>
              </a:rPr>
              <a:t>9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6" name="Google Shape;106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8" name="Google Shape;118;p1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19" name="Google Shape;119;p1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0" name="Google Shape;120;p1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21" name="Google Shape;121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36" name="Google Shape;136;p2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37" name="Google Shape;137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2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43" name="Google Shape;143;p2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44" name="Google Shape;144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23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0" name="Google Shape;150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4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24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6" name="Google Shape;156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5"/>
          <p:cNvSpPr txBox="1"/>
          <p:nvPr/>
        </p:nvSpPr>
        <p:spPr>
          <a:xfrm>
            <a:off x="899452" y="5181603"/>
            <a:ext cx="2574432" cy="535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b="1" i="0" u="none" strike="noStrike" cap="none">
                <a:solidFill>
                  <a:srgbClr val="002060"/>
                </a:solidFill>
                <a:latin typeface="Ovo"/>
                <a:ea typeface="Ovo"/>
                <a:cs typeface="Ovo"/>
                <a:sym typeface="Ovo"/>
              </a:rPr>
              <a:t>AULA 08</a:t>
            </a:r>
            <a:endParaRPr sz="3200" b="1" i="0" u="none" strike="noStrike" cap="none">
              <a:solidFill>
                <a:srgbClr val="002060"/>
              </a:solidFill>
              <a:latin typeface="Ovo"/>
              <a:ea typeface="Ovo"/>
              <a:cs typeface="Ovo"/>
              <a:sym typeface="Ovo"/>
            </a:endParaRPr>
          </a:p>
        </p:txBody>
      </p:sp>
      <p:sp>
        <p:nvSpPr>
          <p:cNvPr id="164" name="Google Shape;164;p25"/>
          <p:cNvSpPr txBox="1">
            <a:spLocks noGrp="1"/>
          </p:cNvSpPr>
          <p:nvPr>
            <p:ph type="ctrTitle"/>
          </p:nvPr>
        </p:nvSpPr>
        <p:spPr>
          <a:xfrm>
            <a:off x="514351" y="1149351"/>
            <a:ext cx="7922960" cy="2889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Ovo"/>
              <a:buNone/>
            </a:pPr>
            <a:r>
              <a:rPr lang="pt-BR" sz="7400" b="0" i="0" u="none" strike="noStrike" cap="none" dirty="0">
                <a:solidFill>
                  <a:srgbClr val="C00000"/>
                </a:solidFill>
                <a:latin typeface="Ovo"/>
                <a:ea typeface="Ovo"/>
                <a:cs typeface="Ovo"/>
                <a:sym typeface="Ovo"/>
              </a:rPr>
              <a:t>A</a:t>
            </a:r>
            <a:r>
              <a:rPr lang="pt-BR" sz="7400" b="0" i="0" u="none" strike="noStrike" cap="none" dirty="0">
                <a:solidFill>
                  <a:schemeClr val="dk1"/>
                </a:solidFill>
                <a:latin typeface="Ovo"/>
                <a:ea typeface="Ovo"/>
                <a:cs typeface="Ovo"/>
                <a:sym typeface="Ovo"/>
              </a:rPr>
              <a:t>rquitectura e </a:t>
            </a:r>
            <a:r>
              <a:rPr lang="pt-BR" sz="7400" b="0" i="0" u="none" strike="noStrike" cap="none" dirty="0">
                <a:solidFill>
                  <a:srgbClr val="C00000"/>
                </a:solidFill>
                <a:latin typeface="Ovo"/>
                <a:ea typeface="Ovo"/>
                <a:cs typeface="Ovo"/>
                <a:sym typeface="Ovo"/>
              </a:rPr>
              <a:t>T</a:t>
            </a:r>
            <a:r>
              <a:rPr lang="pt-BR" sz="7400" b="0" i="0" u="none" strike="noStrike" cap="none" dirty="0">
                <a:solidFill>
                  <a:schemeClr val="dk1"/>
                </a:solidFill>
                <a:latin typeface="Ovo"/>
                <a:ea typeface="Ovo"/>
                <a:cs typeface="Ovo"/>
                <a:sym typeface="Ovo"/>
              </a:rPr>
              <a:t>ecnologias de </a:t>
            </a:r>
            <a:r>
              <a:rPr lang="pt-BR" sz="7400" b="0" i="0" u="none" strike="noStrike" cap="none" dirty="0">
                <a:solidFill>
                  <a:srgbClr val="C00000"/>
                </a:solidFill>
                <a:latin typeface="Ovo"/>
                <a:ea typeface="Ovo"/>
                <a:cs typeface="Ovo"/>
                <a:sym typeface="Ovo"/>
              </a:rPr>
              <a:t>C</a:t>
            </a:r>
            <a:r>
              <a:rPr lang="pt-BR" sz="7400" b="0" i="0" u="none" strike="noStrike" cap="none" dirty="0">
                <a:solidFill>
                  <a:schemeClr val="dk1"/>
                </a:solidFill>
                <a:latin typeface="Ovo"/>
                <a:ea typeface="Ovo"/>
                <a:cs typeface="Ovo"/>
                <a:sym typeface="Ovo"/>
              </a:rPr>
              <a:t>omputadores</a:t>
            </a:r>
            <a:endParaRPr sz="7400" b="0" i="0" u="none" strike="noStrike" cap="none" dirty="0">
              <a:solidFill>
                <a:schemeClr val="dk1"/>
              </a:solidFill>
              <a:latin typeface="Ovo"/>
              <a:ea typeface="Ovo"/>
              <a:cs typeface="Ovo"/>
              <a:sym typeface="Ovo"/>
            </a:endParaRPr>
          </a:p>
        </p:txBody>
      </p:sp>
      <p:sp>
        <p:nvSpPr>
          <p:cNvPr id="165" name="Google Shape;165;p25"/>
          <p:cNvSpPr txBox="1"/>
          <p:nvPr/>
        </p:nvSpPr>
        <p:spPr>
          <a:xfrm>
            <a:off x="180754" y="6463216"/>
            <a:ext cx="4848446" cy="327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 fontScale="25000" lnSpcReduction="20000"/>
          </a:bodyPr>
          <a:lstStyle/>
          <a:p>
            <a:pPr marL="0" marR="0" lvl="0" indent="0" algn="l" rtl="0">
              <a:lnSpc>
                <a:spcPct val="203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800" b="0" i="0" u="none" strike="noStrike" cap="none">
                <a:solidFill>
                  <a:srgbClr val="000000"/>
                </a:solidFill>
                <a:latin typeface="Ovo"/>
                <a:ea typeface="Ovo"/>
                <a:cs typeface="Ovo"/>
                <a:sym typeface="Ovo"/>
              </a:rPr>
              <a:t>MSc. Rafael Beto Mpfumo</a:t>
            </a:r>
            <a:r>
              <a:rPr lang="pt-BR" sz="2000" b="0" i="0" u="none" strike="noStrike" cap="none">
                <a:solidFill>
                  <a:srgbClr val="000000"/>
                </a:solidFill>
                <a:latin typeface="Ovo"/>
                <a:ea typeface="Ovo"/>
                <a:cs typeface="Ovo"/>
                <a:sym typeface="Ovo"/>
              </a:rPr>
              <a:t>.</a:t>
            </a:r>
            <a:endParaRPr sz="2000" b="0" i="0" u="none" strike="noStrike" cap="none">
              <a:solidFill>
                <a:srgbClr val="000000"/>
              </a:solidFill>
              <a:latin typeface="Ovo"/>
              <a:ea typeface="Ovo"/>
              <a:cs typeface="Ovo"/>
              <a:sym typeface="Ovo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491111" y="6463216"/>
            <a:ext cx="2629551" cy="327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 fontScale="92500" lnSpcReduction="10000"/>
          </a:bodyPr>
          <a:lstStyle/>
          <a:p>
            <a:pPr marL="0" marR="0" lvl="0" indent="0" algn="ctr" rtl="0">
              <a:lnSpc>
                <a:spcPct val="2708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600" b="0" i="0" u="none" strike="noStrike" cap="none" dirty="0">
                <a:solidFill>
                  <a:srgbClr val="000000"/>
                </a:solidFill>
                <a:latin typeface="Ovo"/>
                <a:ea typeface="Ovo"/>
                <a:cs typeface="Ovo"/>
                <a:sym typeface="Ovo"/>
              </a:rPr>
              <a:t>2023</a:t>
            </a:r>
            <a:endParaRPr sz="2000" b="0" i="0" u="none" strike="noStrike" cap="none" dirty="0">
              <a:solidFill>
                <a:srgbClr val="000000"/>
              </a:solidFill>
              <a:latin typeface="Ovo"/>
              <a:ea typeface="Ovo"/>
              <a:cs typeface="Ovo"/>
              <a:sym typeface="Ovo"/>
            </a:endParaRPr>
          </a:p>
        </p:txBody>
      </p:sp>
      <p:pic>
        <p:nvPicPr>
          <p:cNvPr id="167" name="Google Shape;167;p25" descr="Imag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9600" y="171450"/>
            <a:ext cx="7681913" cy="97790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25"/>
          <p:cNvSpPr txBox="1">
            <a:spLocks noGrp="1"/>
          </p:cNvSpPr>
          <p:nvPr>
            <p:ph type="sldNum" idx="4294967295"/>
          </p:nvPr>
        </p:nvSpPr>
        <p:spPr>
          <a:xfrm>
            <a:off x="8166350" y="6519239"/>
            <a:ext cx="243013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1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4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5334000" cy="1465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 sz="3600" b="1"/>
              <a:t> </a:t>
            </a:r>
            <a:br>
              <a:rPr lang="pt-BR" sz="3600" b="1"/>
            </a:br>
            <a:r>
              <a:rPr lang="pt-BR" b="1"/>
              <a:t>Sistema de Visualização</a:t>
            </a:r>
            <a:br>
              <a:rPr lang="pt-BR" sz="3600" b="1"/>
            </a:br>
            <a:br>
              <a:rPr lang="pt-BR" sz="3600" b="1"/>
            </a:br>
            <a:endParaRPr/>
          </a:p>
        </p:txBody>
      </p:sp>
      <p:sp>
        <p:nvSpPr>
          <p:cNvPr id="248" name="Google Shape;248;p34"/>
          <p:cNvSpPr txBox="1">
            <a:spLocks noGrp="1"/>
          </p:cNvSpPr>
          <p:nvPr>
            <p:ph type="body" idx="1"/>
          </p:nvPr>
        </p:nvSpPr>
        <p:spPr>
          <a:xfrm>
            <a:off x="304800" y="1201737"/>
            <a:ext cx="8534400" cy="4943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lang="pt-BR" b="1">
                <a:solidFill>
                  <a:srgbClr val="C00000"/>
                </a:solidFill>
              </a:rPr>
              <a:t>Tipos de Placa de Vídeo</a:t>
            </a: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lang="pt-BR" b="1">
                <a:solidFill>
                  <a:srgbClr val="C00000"/>
                </a:solidFill>
              </a:rPr>
              <a:t>Integradas à placa-mãe (</a:t>
            </a:r>
            <a:r>
              <a:rPr lang="pt-BR" b="1" i="1">
                <a:solidFill>
                  <a:srgbClr val="C00000"/>
                </a:solidFill>
              </a:rPr>
              <a:t>On-Board</a:t>
            </a:r>
            <a:r>
              <a:rPr lang="pt-BR" b="1">
                <a:solidFill>
                  <a:srgbClr val="C00000"/>
                </a:solidFill>
              </a:rPr>
              <a:t>)</a:t>
            </a:r>
            <a:endParaRPr b="1">
              <a:solidFill>
                <a:srgbClr val="C00000"/>
              </a:solidFill>
            </a:endParaRPr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Placas de vídeo incorporadas na placa-mãe, comumente chamadas de </a:t>
            </a:r>
            <a:r>
              <a:rPr lang="pt-BR" i="1"/>
              <a:t>on-board</a:t>
            </a:r>
            <a:r>
              <a:rPr lang="pt-BR"/>
              <a:t>, que são as mais comuns. Por não possuírem memória dedicada, utilizam a memória RAM do sistema, normalmente denominando-se memória (com)partilhada. </a:t>
            </a: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Placas de vídeo </a:t>
            </a:r>
            <a:r>
              <a:rPr lang="pt-BR" i="1"/>
              <a:t>on-board </a:t>
            </a:r>
            <a:r>
              <a:rPr lang="pt-BR"/>
              <a:t>actuais atendem às tarefas do dia-a-dia.</a:t>
            </a:r>
            <a:endParaRPr b="1">
              <a:solidFill>
                <a:srgbClr val="C00000"/>
              </a:solidFill>
            </a:endParaRPr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>
              <a:solidFill>
                <a:srgbClr val="C00000"/>
              </a:solidFill>
            </a:endParaRPr>
          </a:p>
        </p:txBody>
      </p:sp>
      <p:pic>
        <p:nvPicPr>
          <p:cNvPr id="249" name="Google Shape;249;p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250" name="Google Shape;250;p3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5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5334000" cy="1465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 sz="3600" b="1"/>
              <a:t> </a:t>
            </a:r>
            <a:br>
              <a:rPr lang="pt-BR" sz="3600" b="1"/>
            </a:br>
            <a:r>
              <a:rPr lang="pt-BR" b="1"/>
              <a:t>Sistema de Visualização</a:t>
            </a:r>
            <a:br>
              <a:rPr lang="pt-BR" sz="3600" b="1"/>
            </a:br>
            <a:br>
              <a:rPr lang="pt-BR" sz="3600" b="1"/>
            </a:br>
            <a:endParaRPr/>
          </a:p>
        </p:txBody>
      </p:sp>
      <p:sp>
        <p:nvSpPr>
          <p:cNvPr id="257" name="Google Shape;257;p35"/>
          <p:cNvSpPr txBox="1">
            <a:spLocks noGrp="1"/>
          </p:cNvSpPr>
          <p:nvPr>
            <p:ph type="body" idx="1"/>
          </p:nvPr>
        </p:nvSpPr>
        <p:spPr>
          <a:xfrm>
            <a:off x="304800" y="1201737"/>
            <a:ext cx="8534400" cy="4943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lang="pt-BR" b="1">
                <a:solidFill>
                  <a:srgbClr val="C00000"/>
                </a:solidFill>
              </a:rPr>
              <a:t>Tipos de Placa de Vídeo</a:t>
            </a: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lang="pt-BR" b="1">
                <a:solidFill>
                  <a:srgbClr val="C00000"/>
                </a:solidFill>
              </a:rPr>
              <a:t>Avulsas (</a:t>
            </a:r>
            <a:r>
              <a:rPr lang="pt-BR" b="1" i="1">
                <a:solidFill>
                  <a:srgbClr val="C00000"/>
                </a:solidFill>
              </a:rPr>
              <a:t>Off-Board</a:t>
            </a:r>
            <a:r>
              <a:rPr lang="pt-BR" b="1">
                <a:solidFill>
                  <a:srgbClr val="C00000"/>
                </a:solidFill>
              </a:rPr>
              <a:t>)</a:t>
            </a: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É conectada a um </a:t>
            </a:r>
            <a:r>
              <a:rPr lang="pt-BR" i="1"/>
              <a:t>slot</a:t>
            </a:r>
            <a:r>
              <a:rPr lang="pt-BR"/>
              <a:t> na placa-mãe, e é conhecida como placa </a:t>
            </a:r>
            <a:r>
              <a:rPr lang="pt-BR" i="1"/>
              <a:t>off-board</a:t>
            </a:r>
            <a:r>
              <a:rPr lang="pt-BR"/>
              <a:t>. Trata-se de um processador capaz de gerar imagens e efeitos visuais tridimensionais e acelerar os bidimensionais, diminuindo o trabalho da </a:t>
            </a:r>
            <a:r>
              <a:rPr lang="pt-BR" i="1"/>
              <a:t>CPU</a:t>
            </a:r>
            <a:r>
              <a:rPr lang="pt-BR"/>
              <a:t> e gerando um resultado final melhor e mais rápido.</a:t>
            </a:r>
            <a:endParaRPr b="1">
              <a:solidFill>
                <a:srgbClr val="C00000"/>
              </a:solidFill>
            </a:endParaRPr>
          </a:p>
        </p:txBody>
      </p:sp>
      <p:pic>
        <p:nvPicPr>
          <p:cNvPr id="258" name="Google Shape;258;p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259" name="Google Shape;259;p3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11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36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5334000" cy="1465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 sz="3600" b="1"/>
              <a:t> </a:t>
            </a:r>
            <a:br>
              <a:rPr lang="pt-BR" sz="3600" b="1"/>
            </a:br>
            <a:r>
              <a:rPr lang="pt-BR" b="1"/>
              <a:t>Sistema de Visualização</a:t>
            </a:r>
            <a:br>
              <a:rPr lang="pt-BR" sz="3600" b="1"/>
            </a:br>
            <a:br>
              <a:rPr lang="pt-BR" sz="3600" b="1"/>
            </a:br>
            <a:endParaRPr/>
          </a:p>
        </p:txBody>
      </p:sp>
      <p:sp>
        <p:nvSpPr>
          <p:cNvPr id="266" name="Google Shape;266;p36"/>
          <p:cNvSpPr txBox="1">
            <a:spLocks noGrp="1"/>
          </p:cNvSpPr>
          <p:nvPr>
            <p:ph type="body" idx="1"/>
          </p:nvPr>
        </p:nvSpPr>
        <p:spPr>
          <a:xfrm>
            <a:off x="304800" y="1201737"/>
            <a:ext cx="8534400" cy="4943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lang="pt-BR" b="1">
                <a:solidFill>
                  <a:srgbClr val="C00000"/>
                </a:solidFill>
              </a:rPr>
              <a:t>Tipos de Placa de Vídeo</a:t>
            </a: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lang="pt-BR" b="1">
                <a:solidFill>
                  <a:srgbClr val="C00000"/>
                </a:solidFill>
              </a:rPr>
              <a:t>Avulsas (</a:t>
            </a:r>
            <a:r>
              <a:rPr lang="pt-BR" b="1" i="1">
                <a:solidFill>
                  <a:srgbClr val="C00000"/>
                </a:solidFill>
              </a:rPr>
              <a:t>Off-Board</a:t>
            </a:r>
            <a:r>
              <a:rPr lang="pt-BR" b="1">
                <a:solidFill>
                  <a:srgbClr val="C00000"/>
                </a:solidFill>
              </a:rPr>
              <a:t>)</a:t>
            </a: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As placas </a:t>
            </a:r>
            <a:r>
              <a:rPr lang="pt-BR" i="1"/>
              <a:t>off-board 3D </a:t>
            </a:r>
            <a:r>
              <a:rPr lang="pt-BR"/>
              <a:t>também incluem uma quantidade generosa de memória de vídeo (</a:t>
            </a:r>
            <a:r>
              <a:rPr lang="pt-BR" i="1"/>
              <a:t>512 MB, 768 MB, 1GB, 2GB ou 8GB</a:t>
            </a:r>
            <a:r>
              <a:rPr lang="pt-BR"/>
              <a:t>, mais nos modelos mais recentes), acessada através de um barramento muito rápido. O </a:t>
            </a:r>
            <a:r>
              <a:rPr lang="pt-BR" i="1"/>
              <a:t>GPU</a:t>
            </a:r>
            <a:r>
              <a:rPr lang="pt-BR"/>
              <a:t> (o </a:t>
            </a:r>
            <a:r>
              <a:rPr lang="pt-BR" i="1"/>
              <a:t>chipset</a:t>
            </a:r>
            <a:r>
              <a:rPr lang="pt-BR"/>
              <a:t> da placa) é também muito poderoso, de forma que as duas coisas se combinam para oferecer um altíssimo desempenho.</a:t>
            </a:r>
            <a:endParaRPr b="1">
              <a:solidFill>
                <a:srgbClr val="C00000"/>
              </a:solidFill>
            </a:endParaRPr>
          </a:p>
        </p:txBody>
      </p:sp>
      <p:pic>
        <p:nvPicPr>
          <p:cNvPr id="267" name="Google Shape;267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268" name="Google Shape;268;p3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12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37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5334000" cy="1465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 sz="3600" b="1"/>
              <a:t> </a:t>
            </a:r>
            <a:br>
              <a:rPr lang="pt-BR" sz="3600" b="1"/>
            </a:br>
            <a:r>
              <a:rPr lang="pt-BR" b="1"/>
              <a:t>Sistema de Visualização</a:t>
            </a:r>
            <a:br>
              <a:rPr lang="pt-BR" sz="3600" b="1"/>
            </a:br>
            <a:br>
              <a:rPr lang="pt-BR" sz="3600" b="1"/>
            </a:br>
            <a:endParaRPr/>
          </a:p>
        </p:txBody>
      </p:sp>
      <p:sp>
        <p:nvSpPr>
          <p:cNvPr id="275" name="Google Shape;275;p37"/>
          <p:cNvSpPr txBox="1">
            <a:spLocks noGrp="1"/>
          </p:cNvSpPr>
          <p:nvPr>
            <p:ph type="body" idx="1"/>
          </p:nvPr>
        </p:nvSpPr>
        <p:spPr>
          <a:xfrm>
            <a:off x="304800" y="1201737"/>
            <a:ext cx="8534400" cy="4943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lang="pt-BR" b="1">
                <a:solidFill>
                  <a:srgbClr val="C00000"/>
                </a:solidFill>
              </a:rPr>
              <a:t>Tipos de Placa de Vídeo</a:t>
            </a: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lang="pt-BR" b="1">
                <a:solidFill>
                  <a:srgbClr val="C00000"/>
                </a:solidFill>
              </a:rPr>
              <a:t>Placas de vídeo de uso profissional</a:t>
            </a: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Com a finalidade de rodar jogos, modelagens em </a:t>
            </a:r>
            <a:r>
              <a:rPr lang="pt-BR" i="1"/>
              <a:t>3D</a:t>
            </a:r>
            <a:r>
              <a:rPr lang="pt-BR"/>
              <a:t>, uso artístico e mineração de </a:t>
            </a:r>
            <a:r>
              <a:rPr lang="pt-BR" i="1"/>
              <a:t>bitcoin</a:t>
            </a:r>
            <a:r>
              <a:rPr lang="pt-BR"/>
              <a:t> e outras moedas criptografadas. Normalmente, o uso específico para esse ramo profissional é o uso de vários benefícios que a placa possui, como a grande quantidade de </a:t>
            </a:r>
            <a:r>
              <a:rPr lang="pt-BR" i="1"/>
              <a:t>VRAM</a:t>
            </a:r>
            <a:r>
              <a:rPr lang="pt-BR"/>
              <a:t>.</a:t>
            </a:r>
            <a:endParaRPr b="1">
              <a:solidFill>
                <a:srgbClr val="C00000"/>
              </a:solidFill>
            </a:endParaRPr>
          </a:p>
        </p:txBody>
      </p:sp>
      <p:pic>
        <p:nvPicPr>
          <p:cNvPr id="276" name="Google Shape;276;p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277" name="Google Shape;277;p3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13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38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5334000" cy="1465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 sz="3600" b="1"/>
              <a:t> </a:t>
            </a:r>
            <a:br>
              <a:rPr lang="pt-BR" sz="3600" b="1"/>
            </a:br>
            <a:r>
              <a:rPr lang="pt-BR" b="1"/>
              <a:t>Sistema de Visualização</a:t>
            </a:r>
            <a:br>
              <a:rPr lang="pt-BR" sz="3600" b="1"/>
            </a:br>
            <a:br>
              <a:rPr lang="pt-BR" sz="3600" b="1"/>
            </a:br>
            <a:endParaRPr/>
          </a:p>
        </p:txBody>
      </p:sp>
      <p:sp>
        <p:nvSpPr>
          <p:cNvPr id="284" name="Google Shape;284;p38"/>
          <p:cNvSpPr txBox="1">
            <a:spLocks noGrp="1"/>
          </p:cNvSpPr>
          <p:nvPr>
            <p:ph type="body" idx="1"/>
          </p:nvPr>
        </p:nvSpPr>
        <p:spPr>
          <a:xfrm>
            <a:off x="324465" y="1295399"/>
            <a:ext cx="8534400" cy="4943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lang="pt-BR" b="1">
                <a:solidFill>
                  <a:srgbClr val="C00000"/>
                </a:solidFill>
              </a:rPr>
              <a:t>Placas Gráficas </a:t>
            </a:r>
            <a:endParaRPr b="1">
              <a:solidFill>
                <a:srgbClr val="C00000"/>
              </a:solidFill>
            </a:endParaRPr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Uma placa gráfica é formada pelos seguintes componentes:</a:t>
            </a:r>
            <a:endParaRPr/>
          </a:p>
          <a:p>
            <a:pPr marL="342900" lvl="0" indent="-34290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 i="1"/>
              <a:t>BIOS</a:t>
            </a:r>
            <a:r>
              <a:rPr lang="pt-BR"/>
              <a:t> de vídeo</a:t>
            </a:r>
            <a:endParaRPr/>
          </a:p>
          <a:p>
            <a:pPr marL="342900" lvl="0" indent="-34290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Processador gráfico</a:t>
            </a:r>
            <a:endParaRPr/>
          </a:p>
          <a:p>
            <a:pPr marL="342900" lvl="0" indent="-34290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Memória de vídeo  </a:t>
            </a:r>
            <a:endParaRPr/>
          </a:p>
          <a:p>
            <a:pPr marL="342900" lvl="0" indent="-34290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 i="1"/>
              <a:t>RAMDAC</a:t>
            </a:r>
            <a:endParaRPr/>
          </a:p>
          <a:p>
            <a:pPr marL="342900" lvl="0" indent="-34290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Sistema de refrigeração</a:t>
            </a:r>
            <a:endParaRPr/>
          </a:p>
          <a:p>
            <a:pPr marL="342900" lvl="0" indent="-34290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Conectores de vídeo da Placa  Gráfica </a:t>
            </a: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>
              <a:solidFill>
                <a:srgbClr val="C00000"/>
              </a:solidFill>
            </a:endParaRPr>
          </a:p>
        </p:txBody>
      </p:sp>
      <p:pic>
        <p:nvPicPr>
          <p:cNvPr id="285" name="Google Shape;285;p3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286" name="Google Shape;286;p3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14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39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5334000" cy="1465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 sz="3600" b="1"/>
              <a:t> </a:t>
            </a:r>
            <a:br>
              <a:rPr lang="pt-BR" sz="3600" b="1"/>
            </a:br>
            <a:r>
              <a:rPr lang="pt-BR" b="1"/>
              <a:t>Sistema de Visualização</a:t>
            </a:r>
            <a:br>
              <a:rPr lang="pt-BR" sz="3600" b="1"/>
            </a:br>
            <a:br>
              <a:rPr lang="pt-BR" sz="3600" b="1"/>
            </a:br>
            <a:endParaRPr/>
          </a:p>
        </p:txBody>
      </p:sp>
      <p:sp>
        <p:nvSpPr>
          <p:cNvPr id="293" name="Google Shape;293;p39"/>
          <p:cNvSpPr txBox="1">
            <a:spLocks noGrp="1"/>
          </p:cNvSpPr>
          <p:nvPr>
            <p:ph type="body" idx="1"/>
          </p:nvPr>
        </p:nvSpPr>
        <p:spPr>
          <a:xfrm>
            <a:off x="228600" y="1295399"/>
            <a:ext cx="8630265" cy="4943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lang="pt-BR" b="1">
                <a:solidFill>
                  <a:srgbClr val="C00000"/>
                </a:solidFill>
              </a:rPr>
              <a:t>Componentes da Placa  Gráfica </a:t>
            </a:r>
            <a:endParaRPr b="1">
              <a:solidFill>
                <a:srgbClr val="C00000"/>
              </a:solidFill>
            </a:endParaRPr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b="1" i="1"/>
              <a:t>BIOS</a:t>
            </a:r>
            <a:r>
              <a:rPr lang="pt-BR" b="1"/>
              <a:t> de Vídeo </a:t>
            </a:r>
            <a:r>
              <a:rPr lang="pt-BR"/>
              <a:t>– contém a informação necessária para o processador  do computador poder comunicar-se com a placa de vídeo (rotinas de  selecção dos modos de vídeo suportados pela placa). É o único  componente dependente da arquitectura do computador.</a:t>
            </a: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b="1"/>
              <a:t>Processador Gráfico (</a:t>
            </a:r>
            <a:r>
              <a:rPr lang="pt-BR" b="1" i="1"/>
              <a:t>Graphics Processing Unit</a:t>
            </a:r>
            <a:r>
              <a:rPr lang="pt-BR" b="1"/>
              <a:t>) </a:t>
            </a:r>
            <a:r>
              <a:rPr lang="pt-BR"/>
              <a:t>– tem a função  de realizar todas as operações de desenho e implementar as operações  gráficas de alto nível. </a:t>
            </a: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>
              <a:solidFill>
                <a:srgbClr val="C00000"/>
              </a:solidFill>
            </a:endParaRPr>
          </a:p>
        </p:txBody>
      </p:sp>
      <p:pic>
        <p:nvPicPr>
          <p:cNvPr id="294" name="Google Shape;294;p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295" name="Google Shape;295;p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15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40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5334000" cy="1465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 sz="3600" b="1"/>
              <a:t> </a:t>
            </a:r>
            <a:br>
              <a:rPr lang="pt-BR" sz="3600" b="1"/>
            </a:br>
            <a:r>
              <a:rPr lang="pt-BR" b="1"/>
              <a:t>Sistema de Visualização</a:t>
            </a:r>
            <a:br>
              <a:rPr lang="pt-BR" sz="3600" b="1"/>
            </a:br>
            <a:br>
              <a:rPr lang="pt-BR" sz="3600" b="1"/>
            </a:br>
            <a:endParaRPr/>
          </a:p>
        </p:txBody>
      </p:sp>
      <p:sp>
        <p:nvSpPr>
          <p:cNvPr id="302" name="Google Shape;302;p40"/>
          <p:cNvSpPr txBox="1">
            <a:spLocks noGrp="1"/>
          </p:cNvSpPr>
          <p:nvPr>
            <p:ph type="body" idx="1"/>
          </p:nvPr>
        </p:nvSpPr>
        <p:spPr>
          <a:xfrm>
            <a:off x="228600" y="1295399"/>
            <a:ext cx="8630265" cy="4943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lang="pt-BR" b="1">
                <a:solidFill>
                  <a:srgbClr val="C00000"/>
                </a:solidFill>
              </a:rPr>
              <a:t>Componentes da Placa  Gráfica </a:t>
            </a:r>
            <a:endParaRPr b="1">
              <a:solidFill>
                <a:srgbClr val="C00000"/>
              </a:solidFill>
            </a:endParaRPr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b="1"/>
              <a:t>Processador Gráfico (</a:t>
            </a:r>
            <a:r>
              <a:rPr lang="pt-BR" b="1" i="1"/>
              <a:t>Graphics Processing Unit</a:t>
            </a:r>
            <a:r>
              <a:rPr lang="pt-BR" b="1"/>
              <a:t>)</a:t>
            </a: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A </a:t>
            </a:r>
            <a:r>
              <a:rPr lang="pt-BR" i="1"/>
              <a:t>GPU</a:t>
            </a:r>
            <a:r>
              <a:rPr lang="pt-BR"/>
              <a:t> surgiu para "aliviar" o processador principal do computador (</a:t>
            </a:r>
            <a:r>
              <a:rPr lang="pt-BR" i="1"/>
              <a:t>CPU</a:t>
            </a:r>
            <a:r>
              <a:rPr lang="pt-BR"/>
              <a:t>) da pesada tarefa de gerar imagens. Por isso, é capaz de lidar com um grande volume de cálculos matemáticos e geométricos, condição trivial para o processamento de imagens </a:t>
            </a:r>
            <a:r>
              <a:rPr lang="pt-BR" i="1"/>
              <a:t>3D</a:t>
            </a:r>
            <a:r>
              <a:rPr lang="pt-BR"/>
              <a:t> (utilizadas em jogos, exames médicos computadorizados, entre outros).</a:t>
            </a:r>
            <a:endParaRPr/>
          </a:p>
        </p:txBody>
      </p:sp>
      <p:pic>
        <p:nvPicPr>
          <p:cNvPr id="303" name="Google Shape;303;p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304" name="Google Shape;304;p4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16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41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5334000" cy="1465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 sz="3600" b="1"/>
              <a:t> </a:t>
            </a:r>
            <a:br>
              <a:rPr lang="pt-BR" sz="3600" b="1"/>
            </a:br>
            <a:r>
              <a:rPr lang="pt-BR" b="1"/>
              <a:t>Sistema de Visualização</a:t>
            </a:r>
            <a:br>
              <a:rPr lang="pt-BR" sz="3600" b="1"/>
            </a:br>
            <a:br>
              <a:rPr lang="pt-BR" sz="3600" b="1"/>
            </a:br>
            <a:endParaRPr/>
          </a:p>
        </p:txBody>
      </p:sp>
      <p:sp>
        <p:nvSpPr>
          <p:cNvPr id="311" name="Google Shape;311;p41"/>
          <p:cNvSpPr txBox="1">
            <a:spLocks noGrp="1"/>
          </p:cNvSpPr>
          <p:nvPr>
            <p:ph type="body" idx="1"/>
          </p:nvPr>
        </p:nvSpPr>
        <p:spPr>
          <a:xfrm>
            <a:off x="228600" y="1295399"/>
            <a:ext cx="8630265" cy="4943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lang="pt-BR" b="1">
                <a:solidFill>
                  <a:srgbClr val="C00000"/>
                </a:solidFill>
              </a:rPr>
              <a:t>Componentes da Placa  Gráfica </a:t>
            </a:r>
            <a:endParaRPr b="1">
              <a:solidFill>
                <a:srgbClr val="C00000"/>
              </a:solidFill>
            </a:endParaRPr>
          </a:p>
          <a:p>
            <a:pPr marL="0" marR="5080" lvl="0" indent="0" algn="just" rtl="0">
              <a:lnSpc>
                <a:spcPct val="136800"/>
              </a:lnSpc>
              <a:spcBef>
                <a:spcPts val="9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b="1"/>
              <a:t>Memória de Vídeo GDDR </a:t>
            </a:r>
            <a:r>
              <a:rPr lang="pt-BR"/>
              <a:t>– é uma memória </a:t>
            </a:r>
            <a:r>
              <a:rPr lang="pt-BR" i="1"/>
              <a:t>RAM</a:t>
            </a:r>
            <a:r>
              <a:rPr lang="pt-BR"/>
              <a:t> que utiliza as  mesmas tecnologias que a memória principal. Tem a função  de armazenar as imagens produzidas pelo processador.</a:t>
            </a:r>
            <a:endParaRPr/>
          </a:p>
          <a:p>
            <a:pPr marL="0" marR="5080" lvl="0" indent="0" algn="just" rtl="0">
              <a:lnSpc>
                <a:spcPct val="137600"/>
              </a:lnSpc>
              <a:spcBef>
                <a:spcPts val="276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b="1" i="1"/>
              <a:t>RAM DAC (RAM Digital to Analog Converter) </a:t>
            </a:r>
            <a:r>
              <a:rPr lang="pt-BR"/>
              <a:t>– tem a  função de percorrer toda a memória de vídeo e converter  cada pixel em sinal analógicos e enviar para o monitor.</a:t>
            </a: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>
              <a:solidFill>
                <a:srgbClr val="C00000"/>
              </a:solidFill>
            </a:endParaRPr>
          </a:p>
        </p:txBody>
      </p:sp>
      <p:pic>
        <p:nvPicPr>
          <p:cNvPr id="312" name="Google Shape;312;p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313" name="Google Shape;313;p4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17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42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5334000" cy="1465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 sz="3600" b="1"/>
              <a:t> </a:t>
            </a:r>
            <a:br>
              <a:rPr lang="pt-BR" sz="3600" b="1"/>
            </a:br>
            <a:r>
              <a:rPr lang="pt-BR" b="1"/>
              <a:t>Sistema de Visualização</a:t>
            </a:r>
            <a:br>
              <a:rPr lang="pt-BR" sz="3600" b="1"/>
            </a:br>
            <a:br>
              <a:rPr lang="pt-BR" sz="3600" b="1"/>
            </a:br>
            <a:endParaRPr/>
          </a:p>
        </p:txBody>
      </p:sp>
      <p:sp>
        <p:nvSpPr>
          <p:cNvPr id="320" name="Google Shape;320;p42"/>
          <p:cNvSpPr txBox="1">
            <a:spLocks noGrp="1"/>
          </p:cNvSpPr>
          <p:nvPr>
            <p:ph type="body" idx="1"/>
          </p:nvPr>
        </p:nvSpPr>
        <p:spPr>
          <a:xfrm>
            <a:off x="228600" y="1295399"/>
            <a:ext cx="8630265" cy="4943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lang="pt-BR" b="1" dirty="0">
                <a:solidFill>
                  <a:srgbClr val="C00000"/>
                </a:solidFill>
              </a:rPr>
              <a:t>Conectores de vídeo da Placa  Gráfica </a:t>
            </a:r>
            <a:endParaRPr b="1" dirty="0">
              <a:solidFill>
                <a:srgbClr val="C00000"/>
              </a:solidFill>
            </a:endParaRPr>
          </a:p>
          <a:p>
            <a:pPr marL="0" marR="5080" lvl="0" indent="0" algn="just" rtl="0">
              <a:lnSpc>
                <a:spcPct val="136800"/>
              </a:lnSpc>
              <a:spcBef>
                <a:spcPts val="9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dirty="0"/>
              <a:t>As saídas de vídeo das placas são os conectores pelos quais usados para a conexão com o monitor. Então, também é preciso tomar cuidado aqui, principalmente para verificar a compatibilidade de cabos de conexão e os recursos.</a:t>
            </a:r>
            <a:endParaRPr dirty="0"/>
          </a:p>
          <a:p>
            <a:pPr marL="0" marR="5080" lvl="0" indent="0" algn="just" rtl="0">
              <a:lnSpc>
                <a:spcPct val="136800"/>
              </a:lnSpc>
              <a:spcBef>
                <a:spcPts val="9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dirty="0"/>
              <a:t>Por isso, encontramos basicamente conectores </a:t>
            </a:r>
            <a:r>
              <a:rPr lang="pt-BR" b="1" i="1" dirty="0"/>
              <a:t>VGA, DVI, HDMI e Display port.</a:t>
            </a:r>
            <a:r>
              <a:rPr lang="pt-BR" dirty="0"/>
              <a:t> </a:t>
            </a:r>
            <a:endParaRPr dirty="0"/>
          </a:p>
        </p:txBody>
      </p:sp>
      <p:pic>
        <p:nvPicPr>
          <p:cNvPr id="321" name="Google Shape;321;p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322" name="Google Shape;322;p4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18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43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5334000" cy="1465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 sz="3600" b="1"/>
              <a:t> </a:t>
            </a:r>
            <a:br>
              <a:rPr lang="pt-BR" sz="3600" b="1"/>
            </a:br>
            <a:r>
              <a:rPr lang="pt-BR" b="1"/>
              <a:t>Sistema de Visualização</a:t>
            </a:r>
            <a:br>
              <a:rPr lang="pt-BR" sz="3600" b="1"/>
            </a:br>
            <a:br>
              <a:rPr lang="pt-BR" sz="3600" b="1"/>
            </a:br>
            <a:endParaRPr/>
          </a:p>
        </p:txBody>
      </p:sp>
      <p:sp>
        <p:nvSpPr>
          <p:cNvPr id="329" name="Google Shape;329;p43"/>
          <p:cNvSpPr txBox="1">
            <a:spLocks noGrp="1"/>
          </p:cNvSpPr>
          <p:nvPr>
            <p:ph type="body" idx="1"/>
          </p:nvPr>
        </p:nvSpPr>
        <p:spPr>
          <a:xfrm>
            <a:off x="228600" y="1201737"/>
            <a:ext cx="8630265" cy="50372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lang="pt-BR" b="1">
                <a:solidFill>
                  <a:srgbClr val="C00000"/>
                </a:solidFill>
              </a:rPr>
              <a:t>Sistema de refrigeração</a:t>
            </a: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Para que a placa de vídeo possa funcionar com toda a sua eficiência, também é importante que tenha um bom sistema de refrigeramento. Quanto mais potente for a placa de vídeo, melhor deve ser o seu sistema de refrigeração. </a:t>
            </a: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Algumas dispõe de até 2 </a:t>
            </a:r>
            <a:r>
              <a:rPr lang="pt-BR" i="1"/>
              <a:t>coolers </a:t>
            </a:r>
            <a:r>
              <a:rPr lang="pt-BR"/>
              <a:t>para que a refrigeração fique garantida. Mas, quando não há uma boa ventilação para a refrigeração, a placa de vídeo pode correr o risco de travar e até mesmo parar de funcionar.</a:t>
            </a:r>
            <a:endParaRPr b="1">
              <a:solidFill>
                <a:srgbClr val="C00000"/>
              </a:solidFill>
            </a:endParaRPr>
          </a:p>
        </p:txBody>
      </p:sp>
      <p:pic>
        <p:nvPicPr>
          <p:cNvPr id="330" name="Google Shape;330;p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331" name="Google Shape;331;p4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19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6"/>
          <p:cNvSpPr txBox="1">
            <a:spLocks noGrp="1"/>
          </p:cNvSpPr>
          <p:nvPr>
            <p:ph type="body" idx="1"/>
          </p:nvPr>
        </p:nvSpPr>
        <p:spPr>
          <a:xfrm>
            <a:off x="533400" y="1600200"/>
            <a:ext cx="83820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b="1"/>
              <a:t>Disciplina</a:t>
            </a:r>
            <a:endParaRPr/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Arquitectura e Tecnologia de Computadores</a:t>
            </a:r>
            <a:endParaRPr/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b="1"/>
              <a:t>Ano / Semestre</a:t>
            </a:r>
            <a:endParaRPr/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1º Ano / 1º Semestre</a:t>
            </a:r>
            <a:endParaRPr/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b="1"/>
              <a:t>Carga Horária</a:t>
            </a:r>
            <a:endParaRPr/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4h / Semana</a:t>
            </a:r>
            <a:endParaRPr/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b="1"/>
              <a:t>Docentes</a:t>
            </a:r>
            <a:endParaRPr/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Rafael Beto Mpfumo</a:t>
            </a:r>
            <a:endParaRPr/>
          </a:p>
        </p:txBody>
      </p:sp>
      <p:pic>
        <p:nvPicPr>
          <p:cNvPr id="174" name="Google Shape;174;p26" descr="Imag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1561" y="171450"/>
            <a:ext cx="8713839" cy="977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4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5334000" cy="1465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 sz="3600" b="1"/>
              <a:t> </a:t>
            </a:r>
            <a:br>
              <a:rPr lang="pt-BR" sz="3600" b="1"/>
            </a:br>
            <a:r>
              <a:rPr lang="pt-BR" b="1"/>
              <a:t>Sistema de Visualização</a:t>
            </a:r>
            <a:br>
              <a:rPr lang="pt-BR" sz="3600" b="1"/>
            </a:br>
            <a:br>
              <a:rPr lang="pt-BR" sz="3600" b="1"/>
            </a:br>
            <a:endParaRPr/>
          </a:p>
        </p:txBody>
      </p:sp>
      <p:sp>
        <p:nvSpPr>
          <p:cNvPr id="338" name="Google Shape;338;p44"/>
          <p:cNvSpPr txBox="1">
            <a:spLocks noGrp="1"/>
          </p:cNvSpPr>
          <p:nvPr>
            <p:ph type="body" idx="1"/>
          </p:nvPr>
        </p:nvSpPr>
        <p:spPr>
          <a:xfrm>
            <a:off x="228600" y="1295399"/>
            <a:ext cx="8630265" cy="4943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lang="pt-BR" b="1">
                <a:solidFill>
                  <a:srgbClr val="C00000"/>
                </a:solidFill>
              </a:rPr>
              <a:t>Conectores de vídeo da Placa  Gráfica </a:t>
            </a:r>
            <a:endParaRPr b="1">
              <a:solidFill>
                <a:srgbClr val="C00000"/>
              </a:solidFill>
            </a:endParaRPr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O </a:t>
            </a:r>
            <a:r>
              <a:rPr lang="pt-BR" b="1" i="1"/>
              <a:t>VGA e DVI </a:t>
            </a:r>
            <a:r>
              <a:rPr lang="pt-BR"/>
              <a:t>são os mais antigos, podem ser importantes se o seu computador for de uma geração menos recente. </a:t>
            </a: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Algumas placas de vídeos contam com o </a:t>
            </a:r>
            <a:r>
              <a:rPr lang="pt-BR" b="1" i="1"/>
              <a:t>HDMI</a:t>
            </a:r>
            <a:r>
              <a:rPr lang="pt-BR" b="1"/>
              <a:t> </a:t>
            </a:r>
            <a:r>
              <a:rPr lang="pt-BR"/>
              <a:t>ou o </a:t>
            </a:r>
            <a:r>
              <a:rPr lang="pt-BR" b="1" i="1"/>
              <a:t>Display port</a:t>
            </a:r>
            <a:r>
              <a:rPr lang="pt-BR"/>
              <a:t>, que são conectores mais avançados. E, por isso, também servem para a compatibilidade com altas resoluções de imagem. </a:t>
            </a: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>
              <a:solidFill>
                <a:srgbClr val="C00000"/>
              </a:solidFill>
            </a:endParaRPr>
          </a:p>
        </p:txBody>
      </p:sp>
      <p:pic>
        <p:nvPicPr>
          <p:cNvPr id="339" name="Google Shape;339;p4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340" name="Google Shape;340;p4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20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45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5334000" cy="1465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 sz="3600" b="1"/>
              <a:t> </a:t>
            </a:r>
            <a:br>
              <a:rPr lang="pt-BR" sz="3600" b="1"/>
            </a:br>
            <a:r>
              <a:rPr lang="pt-BR" b="1"/>
              <a:t>Sistema de Visualização</a:t>
            </a:r>
            <a:br>
              <a:rPr lang="pt-BR" sz="3600" b="1"/>
            </a:br>
            <a:br>
              <a:rPr lang="pt-BR" sz="3600" b="1"/>
            </a:br>
            <a:endParaRPr/>
          </a:p>
        </p:txBody>
      </p:sp>
      <p:sp>
        <p:nvSpPr>
          <p:cNvPr id="347" name="Google Shape;347;p45"/>
          <p:cNvSpPr txBox="1">
            <a:spLocks noGrp="1"/>
          </p:cNvSpPr>
          <p:nvPr>
            <p:ph type="body" idx="1"/>
          </p:nvPr>
        </p:nvSpPr>
        <p:spPr>
          <a:xfrm>
            <a:off x="228600" y="1295399"/>
            <a:ext cx="8630265" cy="4943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lang="pt-BR" b="1">
                <a:solidFill>
                  <a:srgbClr val="C00000"/>
                </a:solidFill>
              </a:rPr>
              <a:t>Placa  Gráfica </a:t>
            </a:r>
            <a:endParaRPr b="1">
              <a:solidFill>
                <a:srgbClr val="C00000"/>
              </a:solidFill>
            </a:endParaRPr>
          </a:p>
          <a:p>
            <a:pPr marL="0" marR="5080" lvl="0" indent="0" algn="just" rtl="0">
              <a:spcBef>
                <a:spcPts val="9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marR="5080" lvl="0" indent="0" algn="just" rtl="0">
              <a:spcBef>
                <a:spcPts val="9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Há vários fabricantes de </a:t>
            </a:r>
            <a:r>
              <a:rPr lang="pt-BR" i="1"/>
              <a:t>GPU</a:t>
            </a:r>
            <a:r>
              <a:rPr lang="pt-BR"/>
              <a:t> no mercado, mas as empresas do ramo mais conhecidas são </a:t>
            </a:r>
            <a:r>
              <a:rPr lang="pt-BR" i="1"/>
              <a:t>NVIDIA, AMD </a:t>
            </a:r>
            <a:r>
              <a:rPr lang="pt-BR"/>
              <a:t>e </a:t>
            </a:r>
            <a:r>
              <a:rPr lang="pt-BR" i="1"/>
              <a:t>Intel</a:t>
            </a:r>
            <a:r>
              <a:rPr lang="pt-BR"/>
              <a:t>, sendo que as duas primeiras são as mais populares no que se refere a </a:t>
            </a:r>
            <a:r>
              <a:rPr lang="pt-BR" i="1"/>
              <a:t>chips</a:t>
            </a:r>
            <a:r>
              <a:rPr lang="pt-BR"/>
              <a:t> gráficos mais sofisticados.</a:t>
            </a:r>
            <a:endParaRPr/>
          </a:p>
          <a:p>
            <a:pPr marL="0" marR="5080" lvl="0" indent="0" algn="just" rtl="0">
              <a:lnSpc>
                <a:spcPct val="136800"/>
              </a:lnSpc>
              <a:spcBef>
                <a:spcPts val="9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>
              <a:solidFill>
                <a:srgbClr val="C00000"/>
              </a:solidFill>
            </a:endParaRPr>
          </a:p>
        </p:txBody>
      </p:sp>
      <p:pic>
        <p:nvPicPr>
          <p:cNvPr id="348" name="Google Shape;348;p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349" name="Google Shape;349;p4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21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46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5334000" cy="1465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 sz="3600" b="1"/>
              <a:t> </a:t>
            </a:r>
            <a:br>
              <a:rPr lang="pt-BR" sz="3600" b="1"/>
            </a:br>
            <a:r>
              <a:rPr lang="pt-BR" b="1"/>
              <a:t>Sistema de Visualização</a:t>
            </a:r>
            <a:br>
              <a:rPr lang="pt-BR" sz="3600" b="1"/>
            </a:br>
            <a:br>
              <a:rPr lang="pt-BR" sz="3600" b="1"/>
            </a:br>
            <a:endParaRPr/>
          </a:p>
        </p:txBody>
      </p:sp>
      <p:sp>
        <p:nvSpPr>
          <p:cNvPr id="356" name="Google Shape;356;p46"/>
          <p:cNvSpPr txBox="1">
            <a:spLocks noGrp="1"/>
          </p:cNvSpPr>
          <p:nvPr>
            <p:ph type="body" idx="1"/>
          </p:nvPr>
        </p:nvSpPr>
        <p:spPr>
          <a:xfrm>
            <a:off x="228600" y="1295399"/>
            <a:ext cx="8630265" cy="4943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lang="pt-BR" b="1">
                <a:solidFill>
                  <a:srgbClr val="C00000"/>
                </a:solidFill>
              </a:rPr>
              <a:t>Placa  Gráfica </a:t>
            </a:r>
            <a:endParaRPr b="1">
              <a:solidFill>
                <a:srgbClr val="C00000"/>
              </a:solidFill>
            </a:endParaRPr>
          </a:p>
          <a:p>
            <a:pPr marL="0" marR="5080" lvl="0" indent="0" algn="just" rtl="0">
              <a:lnSpc>
                <a:spcPct val="136800"/>
              </a:lnSpc>
              <a:spcBef>
                <a:spcPts val="9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As melhores placas de vídeos de 2021 são:</a:t>
            </a:r>
            <a:endParaRPr/>
          </a:p>
          <a:p>
            <a:pPr marL="342900" marR="5080" lvl="0" indent="-342900" algn="just" rtl="0">
              <a:lnSpc>
                <a:spcPct val="136800"/>
              </a:lnSpc>
              <a:spcBef>
                <a:spcPts val="9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 i="1"/>
              <a:t>Geforce GTX 1660 DUAL OC – Graffiti Series</a:t>
            </a:r>
            <a:endParaRPr/>
          </a:p>
          <a:p>
            <a:pPr marL="342900" marR="5080" lvl="0" indent="-342900" algn="just" rtl="0">
              <a:lnSpc>
                <a:spcPct val="136800"/>
              </a:lnSpc>
              <a:spcBef>
                <a:spcPts val="9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Placa de vídeo </a:t>
            </a:r>
            <a:r>
              <a:rPr lang="pt-BR" i="1"/>
              <a:t>Powercolor radeon RX 550</a:t>
            </a:r>
            <a:endParaRPr/>
          </a:p>
          <a:p>
            <a:pPr marL="342900" marR="5080" lvl="0" indent="-342900" algn="just" rtl="0">
              <a:lnSpc>
                <a:spcPct val="136800"/>
              </a:lnSpc>
              <a:spcBef>
                <a:spcPts val="9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 i="1"/>
              <a:t>Galax geforce gtx1650 EX Plus</a:t>
            </a:r>
            <a:endParaRPr/>
          </a:p>
          <a:p>
            <a:pPr marL="342900" marR="5080" lvl="0" indent="-342900" algn="just" rtl="0">
              <a:lnSpc>
                <a:spcPct val="136800"/>
              </a:lnSpc>
              <a:spcBef>
                <a:spcPts val="9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Placa De Vídeo </a:t>
            </a:r>
            <a:r>
              <a:rPr lang="pt-BR" i="1"/>
              <a:t>Amd Radeon R7 240 Gaming Edition Pcyes</a:t>
            </a:r>
            <a:endParaRPr/>
          </a:p>
          <a:p>
            <a:pPr marL="342900" marR="5080" lvl="0" indent="-342900" algn="just" rtl="0">
              <a:lnSpc>
                <a:spcPct val="136800"/>
              </a:lnSpc>
              <a:spcBef>
                <a:spcPts val="9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 i="1"/>
              <a:t>XFX – Gpu Amd Radeon RX  570</a:t>
            </a:r>
            <a:endParaRPr/>
          </a:p>
          <a:p>
            <a:pPr marL="342900" marR="5080" lvl="0" indent="-342900" algn="just" rtl="0">
              <a:lnSpc>
                <a:spcPct val="136800"/>
              </a:lnSpc>
              <a:spcBef>
                <a:spcPts val="9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Placa de Vídeo </a:t>
            </a:r>
            <a:r>
              <a:rPr lang="pt-BR" i="1"/>
              <a:t>NVIDIA GeForce GT 710</a:t>
            </a:r>
            <a:endParaRPr i="1">
              <a:solidFill>
                <a:srgbClr val="C00000"/>
              </a:solidFill>
            </a:endParaRPr>
          </a:p>
        </p:txBody>
      </p:sp>
      <p:pic>
        <p:nvPicPr>
          <p:cNvPr id="357" name="Google Shape;357;p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358" name="Google Shape;358;p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22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47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5334000" cy="1465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 sz="3600" b="1"/>
              <a:t> </a:t>
            </a:r>
            <a:br>
              <a:rPr lang="pt-BR" sz="3600" b="1"/>
            </a:br>
            <a:r>
              <a:rPr lang="pt-BR" b="1"/>
              <a:t>Sistema de Visualização</a:t>
            </a:r>
            <a:br>
              <a:rPr lang="pt-BR" sz="3600" b="1"/>
            </a:br>
            <a:br>
              <a:rPr lang="pt-BR" sz="3600" b="1"/>
            </a:br>
            <a:endParaRPr/>
          </a:p>
        </p:txBody>
      </p:sp>
      <p:sp>
        <p:nvSpPr>
          <p:cNvPr id="365" name="Google Shape;365;p47"/>
          <p:cNvSpPr txBox="1">
            <a:spLocks noGrp="1"/>
          </p:cNvSpPr>
          <p:nvPr>
            <p:ph type="body" idx="1"/>
          </p:nvPr>
        </p:nvSpPr>
        <p:spPr>
          <a:xfrm>
            <a:off x="180751" y="1201737"/>
            <a:ext cx="8630265" cy="4943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lang="pt-BR" b="1">
                <a:solidFill>
                  <a:srgbClr val="C00000"/>
                </a:solidFill>
              </a:rPr>
              <a:t>Placa  Gráfica </a:t>
            </a:r>
            <a:endParaRPr b="1">
              <a:solidFill>
                <a:srgbClr val="C00000"/>
              </a:solidFill>
            </a:endParaRPr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>
              <a:solidFill>
                <a:srgbClr val="C00000"/>
              </a:solidFill>
            </a:endParaRPr>
          </a:p>
          <a:p>
            <a:pPr marL="0" marR="5080" lvl="0" indent="0" algn="just" rtl="0">
              <a:spcBef>
                <a:spcPts val="9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As principais características para comparar nas placas de vídeo são:</a:t>
            </a:r>
            <a:endParaRPr/>
          </a:p>
          <a:p>
            <a:pPr marL="0" marR="5080" lvl="0" indent="0" algn="just" rtl="0">
              <a:spcBef>
                <a:spcPts val="9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342900" marR="5080" lvl="0" indent="-342900" algn="just" rtl="0">
              <a:spcBef>
                <a:spcPts val="9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Capacidade de Memória;</a:t>
            </a:r>
            <a:endParaRPr/>
          </a:p>
          <a:p>
            <a:pPr marL="342900" marR="5080" lvl="0" indent="-342900" algn="just" rtl="0">
              <a:spcBef>
                <a:spcPts val="9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Frequência do processador de vídeo </a:t>
            </a:r>
            <a:r>
              <a:rPr lang="pt-BR" i="1"/>
              <a:t>(GPU);</a:t>
            </a:r>
            <a:endParaRPr/>
          </a:p>
          <a:p>
            <a:pPr marL="342900" marR="5080" lvl="0" indent="-342900" algn="just" rtl="0">
              <a:spcBef>
                <a:spcPts val="9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Tipo de Memória </a:t>
            </a:r>
            <a:r>
              <a:rPr lang="pt-BR" i="1"/>
              <a:t>RAM – GDDR;</a:t>
            </a:r>
            <a:endParaRPr/>
          </a:p>
          <a:p>
            <a:pPr marL="342900" marR="5080" lvl="0" indent="-342900" algn="just" rtl="0">
              <a:spcBef>
                <a:spcPts val="9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Saídas de vídeo;</a:t>
            </a:r>
            <a:endParaRPr/>
          </a:p>
          <a:p>
            <a:pPr marL="342900" marR="5080" lvl="0" indent="-342900" algn="just" rtl="0">
              <a:spcBef>
                <a:spcPts val="9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Sistema de refrigeração;</a:t>
            </a:r>
            <a:endParaRPr/>
          </a:p>
          <a:p>
            <a:pPr marL="342900" marR="5080" lvl="0" indent="-342900" algn="just" rtl="0">
              <a:spcBef>
                <a:spcPts val="9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Captura de vídeo e imagem da tela.</a:t>
            </a:r>
            <a:endParaRPr i="1">
              <a:solidFill>
                <a:srgbClr val="C00000"/>
              </a:solidFill>
            </a:endParaRPr>
          </a:p>
        </p:txBody>
      </p:sp>
      <p:pic>
        <p:nvPicPr>
          <p:cNvPr id="366" name="Google Shape;366;p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367" name="Google Shape;367;p4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23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48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5334000" cy="1465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 sz="3600" b="1"/>
              <a:t> </a:t>
            </a:r>
            <a:br>
              <a:rPr lang="pt-BR" sz="3600" b="1"/>
            </a:br>
            <a:r>
              <a:rPr lang="pt-BR" b="1"/>
              <a:t>Sistema de Visualização</a:t>
            </a:r>
            <a:br>
              <a:rPr lang="pt-BR" sz="3600" b="1"/>
            </a:br>
            <a:br>
              <a:rPr lang="pt-BR" sz="3600" b="1"/>
            </a:br>
            <a:endParaRPr/>
          </a:p>
        </p:txBody>
      </p:sp>
      <p:sp>
        <p:nvSpPr>
          <p:cNvPr id="374" name="Google Shape;374;p48"/>
          <p:cNvSpPr txBox="1">
            <a:spLocks noGrp="1"/>
          </p:cNvSpPr>
          <p:nvPr>
            <p:ph type="body" idx="1"/>
          </p:nvPr>
        </p:nvSpPr>
        <p:spPr>
          <a:xfrm>
            <a:off x="228600" y="1295399"/>
            <a:ext cx="8630265" cy="4943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lang="pt-BR" b="1" dirty="0">
                <a:solidFill>
                  <a:srgbClr val="C00000"/>
                </a:solidFill>
              </a:rPr>
              <a:t>Monitores</a:t>
            </a:r>
            <a:endParaRPr dirty="0"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dirty="0"/>
              <a:t>Existem várias tecnologias de monitores das quais  se destacam o </a:t>
            </a:r>
            <a:r>
              <a:rPr lang="pt-BR" i="1" dirty="0"/>
              <a:t>Cathode Ray Tube (CRT), Liquid Cristal  Display (LCD</a:t>
            </a:r>
            <a:r>
              <a:rPr lang="pt-BR" dirty="0"/>
              <a:t>), plasma, </a:t>
            </a:r>
            <a:r>
              <a:rPr lang="pt-BR" i="1" dirty="0"/>
              <a:t>Field Emission Display  </a:t>
            </a:r>
            <a:r>
              <a:rPr lang="pt-BR" dirty="0"/>
              <a:t>(</a:t>
            </a:r>
            <a:r>
              <a:rPr lang="pt-BR" i="1" dirty="0"/>
              <a:t>FED</a:t>
            </a:r>
            <a:r>
              <a:rPr lang="pt-BR" dirty="0"/>
              <a:t>) e </a:t>
            </a:r>
            <a:r>
              <a:rPr lang="pt-BR" i="1" dirty="0"/>
              <a:t>Organic Light Emitting Diode </a:t>
            </a:r>
            <a:r>
              <a:rPr lang="pt-BR" dirty="0"/>
              <a:t>(</a:t>
            </a:r>
            <a:r>
              <a:rPr lang="pt-BR" i="1" dirty="0"/>
              <a:t>OLED</a:t>
            </a:r>
            <a:r>
              <a:rPr lang="pt-BR" dirty="0"/>
              <a:t>).</a:t>
            </a:r>
            <a:endParaRPr dirty="0"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lang="pt-BR" b="1" dirty="0">
                <a:solidFill>
                  <a:srgbClr val="C00000"/>
                </a:solidFill>
              </a:rPr>
              <a:t> T.PC</a:t>
            </a:r>
            <a:endParaRPr dirty="0"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lang="pt-BR" b="1" dirty="0">
                <a:solidFill>
                  <a:srgbClr val="C00000"/>
                </a:solidFill>
              </a:rPr>
              <a:t>Pesquisar sobre os tipos de monitores e suas caracteristicas.</a:t>
            </a:r>
            <a:endParaRPr b="1" dirty="0">
              <a:solidFill>
                <a:srgbClr val="C00000"/>
              </a:solidFill>
            </a:endParaRPr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lang="pt-BR" b="1" dirty="0">
                <a:solidFill>
                  <a:srgbClr val="C00000"/>
                </a:solidFill>
              </a:rPr>
              <a:t>Pesquisar sobre perifericos.</a:t>
            </a:r>
            <a:endParaRPr b="1" dirty="0">
              <a:solidFill>
                <a:srgbClr val="C00000"/>
              </a:solidFill>
            </a:endParaRPr>
          </a:p>
        </p:txBody>
      </p:sp>
      <p:pic>
        <p:nvPicPr>
          <p:cNvPr id="375" name="Google Shape;375;p4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376" name="Google Shape;376;p4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24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49"/>
          <p:cNvSpPr txBox="1">
            <a:spLocks noGrp="1"/>
          </p:cNvSpPr>
          <p:nvPr>
            <p:ph type="body" idx="1"/>
          </p:nvPr>
        </p:nvSpPr>
        <p:spPr>
          <a:xfrm>
            <a:off x="228600" y="1600201"/>
            <a:ext cx="8686800" cy="40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endParaRPr sz="4800"/>
          </a:p>
          <a:p>
            <a:pPr marL="0" lvl="0" indent="0" algn="ctr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endParaRPr sz="4800" b="1"/>
          </a:p>
          <a:p>
            <a:pPr marL="0" lvl="0" indent="0" algn="ctr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pt-BR" sz="4800" b="1"/>
              <a:t>Perguntas e Debate ????</a:t>
            </a:r>
            <a:endParaRPr/>
          </a:p>
        </p:txBody>
      </p:sp>
      <p:pic>
        <p:nvPicPr>
          <p:cNvPr id="382" name="Google Shape;382;p49" descr="Imag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1561" y="171450"/>
            <a:ext cx="8713839" cy="977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50"/>
          <p:cNvSpPr txBox="1">
            <a:spLocks noGrp="1"/>
          </p:cNvSpPr>
          <p:nvPr>
            <p:ph type="body" idx="1"/>
          </p:nvPr>
        </p:nvSpPr>
        <p:spPr>
          <a:xfrm>
            <a:off x="228600" y="1600201"/>
            <a:ext cx="8686800" cy="40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 sz="2600"/>
          </a:p>
        </p:txBody>
      </p:sp>
      <p:pic>
        <p:nvPicPr>
          <p:cNvPr id="388" name="Google Shape;388;p5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8600" y="1524000"/>
            <a:ext cx="8686800" cy="411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50" descr="Imag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1561" y="171450"/>
            <a:ext cx="8713839" cy="977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51"/>
          <p:cNvSpPr txBox="1">
            <a:spLocks noGrp="1"/>
          </p:cNvSpPr>
          <p:nvPr>
            <p:ph type="body" idx="1"/>
          </p:nvPr>
        </p:nvSpPr>
        <p:spPr>
          <a:xfrm>
            <a:off x="228600" y="1600201"/>
            <a:ext cx="8686800" cy="40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endParaRPr sz="4800"/>
          </a:p>
          <a:p>
            <a:pPr marL="0" lvl="0" indent="0" algn="ctr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endParaRPr sz="4800" b="1"/>
          </a:p>
          <a:p>
            <a:pPr marL="0" lvl="0" indent="0" algn="ctr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pt-BR" sz="4800" b="1"/>
              <a:t>Obrigado</a:t>
            </a:r>
            <a:endParaRPr/>
          </a:p>
        </p:txBody>
      </p:sp>
      <p:pic>
        <p:nvPicPr>
          <p:cNvPr id="395" name="Google Shape;395;p51" descr="Imag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1561" y="171450"/>
            <a:ext cx="8713839" cy="977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7"/>
          <p:cNvSpPr txBox="1">
            <a:spLocks noGrp="1"/>
          </p:cNvSpPr>
          <p:nvPr>
            <p:ph type="title"/>
          </p:nvPr>
        </p:nvSpPr>
        <p:spPr>
          <a:xfrm>
            <a:off x="-1828800" y="85165"/>
            <a:ext cx="6629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 b="1"/>
              <a:t>Sumário</a:t>
            </a:r>
            <a:endParaRPr b="1"/>
          </a:p>
        </p:txBody>
      </p:sp>
      <p:sp>
        <p:nvSpPr>
          <p:cNvPr id="180" name="Google Shape;180;p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lang="pt-BR" b="1">
                <a:solidFill>
                  <a:srgbClr val="C00000"/>
                </a:solidFill>
              </a:rPr>
              <a:t>Tema 2: Sistema de Visualização</a:t>
            </a:r>
            <a:endParaRPr/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b="1"/>
              <a:t>Placas Gráficas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Componentes de placa gráfica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Placas graficas actuais</a:t>
            </a:r>
            <a:endParaRPr/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b="1"/>
              <a:t>Monitores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Tipos, características e funcionamento</a:t>
            </a:r>
            <a:endParaRPr/>
          </a:p>
        </p:txBody>
      </p:sp>
      <p:pic>
        <p:nvPicPr>
          <p:cNvPr id="181" name="Google Shape;181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>
                <a:solidFill>
                  <a:srgbClr val="888888"/>
                </a:solidFill>
              </a:rPr>
              <a:t>3</a:t>
            </a:fld>
            <a:endParaRPr>
              <a:solidFill>
                <a:srgbClr val="888888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8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5334000" cy="1465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 sz="3600" b="1"/>
              <a:t> </a:t>
            </a:r>
            <a:br>
              <a:rPr lang="pt-BR" sz="3600" b="1"/>
            </a:br>
            <a:r>
              <a:rPr lang="pt-BR" b="1"/>
              <a:t>Sistema de Visualização</a:t>
            </a:r>
            <a:br>
              <a:rPr lang="pt-BR" sz="3600" b="1"/>
            </a:br>
            <a:br>
              <a:rPr lang="pt-BR" sz="3600" b="1"/>
            </a:br>
            <a:endParaRPr/>
          </a:p>
        </p:txBody>
      </p:sp>
      <p:sp>
        <p:nvSpPr>
          <p:cNvPr id="189" name="Google Shape;189;p28"/>
          <p:cNvSpPr txBox="1">
            <a:spLocks noGrp="1"/>
          </p:cNvSpPr>
          <p:nvPr>
            <p:ph type="body" idx="1"/>
          </p:nvPr>
        </p:nvSpPr>
        <p:spPr>
          <a:xfrm>
            <a:off x="324465" y="1066801"/>
            <a:ext cx="8534400" cy="51721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lang="pt-BR" b="1">
                <a:solidFill>
                  <a:srgbClr val="C00000"/>
                </a:solidFill>
              </a:rPr>
              <a:t>Sistema de Visualização</a:t>
            </a: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>
              <a:solidFill>
                <a:srgbClr val="C00000"/>
              </a:solidFill>
            </a:endParaRPr>
          </a:p>
        </p:txBody>
      </p:sp>
      <p:pic>
        <p:nvPicPr>
          <p:cNvPr id="190" name="Google Shape;190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4</a:t>
            </a:fld>
            <a:endParaRPr/>
          </a:p>
        </p:txBody>
      </p:sp>
      <p:pic>
        <p:nvPicPr>
          <p:cNvPr id="192" name="Google Shape;192;p2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52142" y="1543050"/>
            <a:ext cx="4343400" cy="15506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2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52825" y="3074618"/>
            <a:ext cx="2619375" cy="1743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2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199340" y="3200401"/>
            <a:ext cx="2466975" cy="1447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28" descr="HDMI, VGA, DVI, DisplayPort, Componente ou RCA: qual cabo é o melhor? -  TecMundo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04800" y="4267200"/>
            <a:ext cx="3124200" cy="1568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2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52401" y="1543050"/>
            <a:ext cx="3400424" cy="24031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9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5334000" cy="1465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 sz="3600" b="1"/>
              <a:t> </a:t>
            </a:r>
            <a:br>
              <a:rPr lang="pt-BR" sz="3600" b="1"/>
            </a:br>
            <a:r>
              <a:rPr lang="pt-BR" b="1"/>
              <a:t>Sistema de Visualização</a:t>
            </a:r>
            <a:br>
              <a:rPr lang="pt-BR" sz="3600" b="1"/>
            </a:br>
            <a:br>
              <a:rPr lang="pt-BR" sz="3600" b="1"/>
            </a:br>
            <a:endParaRPr/>
          </a:p>
        </p:txBody>
      </p:sp>
      <p:sp>
        <p:nvSpPr>
          <p:cNvPr id="203" name="Google Shape;203;p29"/>
          <p:cNvSpPr txBox="1">
            <a:spLocks noGrp="1"/>
          </p:cNvSpPr>
          <p:nvPr>
            <p:ph type="body" idx="1"/>
          </p:nvPr>
        </p:nvSpPr>
        <p:spPr>
          <a:xfrm>
            <a:off x="324465" y="1295399"/>
            <a:ext cx="8534400" cy="4943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lang="pt-BR" b="1">
                <a:solidFill>
                  <a:srgbClr val="C00000"/>
                </a:solidFill>
              </a:rPr>
              <a:t>Sistema de Visualização</a:t>
            </a: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É um meio que </a:t>
            </a:r>
            <a:r>
              <a:rPr lang="pt-BR" b="1"/>
              <a:t>permite mostrar ao utilizador </a:t>
            </a:r>
            <a:r>
              <a:rPr lang="pt-BR"/>
              <a:t>os </a:t>
            </a:r>
            <a:r>
              <a:rPr lang="pt-BR" b="1"/>
              <a:t>resultados do  processamento </a:t>
            </a:r>
            <a:r>
              <a:rPr lang="pt-BR"/>
              <a:t>de determinados dados no computador. É a  </a:t>
            </a:r>
            <a:r>
              <a:rPr lang="pt-BR" b="1"/>
              <a:t>interface visual </a:t>
            </a:r>
            <a:r>
              <a:rPr lang="pt-BR"/>
              <a:t>entre o ser </a:t>
            </a:r>
            <a:r>
              <a:rPr lang="pt-BR" b="1"/>
              <a:t>humano</a:t>
            </a:r>
            <a:r>
              <a:rPr lang="pt-BR"/>
              <a:t> e o </a:t>
            </a:r>
            <a:r>
              <a:rPr lang="pt-BR" b="1"/>
              <a:t>computador.</a:t>
            </a: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Um sistema de visualização é basicamente composto por um </a:t>
            </a:r>
            <a:r>
              <a:rPr lang="pt-BR" b="1"/>
              <a:t>monitor </a:t>
            </a:r>
            <a:r>
              <a:rPr lang="pt-BR"/>
              <a:t>e por uma </a:t>
            </a:r>
            <a:r>
              <a:rPr lang="pt-BR" b="1"/>
              <a:t>placa gráfica (ou placa de vídeo).</a:t>
            </a: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>
              <a:solidFill>
                <a:srgbClr val="C00000"/>
              </a:solidFill>
            </a:endParaRPr>
          </a:p>
        </p:txBody>
      </p:sp>
      <p:pic>
        <p:nvPicPr>
          <p:cNvPr id="204" name="Google Shape;204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2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0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5334000" cy="1465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 sz="3600" b="1"/>
              <a:t> </a:t>
            </a:r>
            <a:br>
              <a:rPr lang="pt-BR" sz="3600" b="1"/>
            </a:br>
            <a:r>
              <a:rPr lang="pt-BR" b="1"/>
              <a:t>Sistema de Visualização</a:t>
            </a:r>
            <a:br>
              <a:rPr lang="pt-BR" sz="3600" b="1"/>
            </a:br>
            <a:br>
              <a:rPr lang="pt-BR" sz="3600" b="1"/>
            </a:br>
            <a:endParaRPr/>
          </a:p>
        </p:txBody>
      </p:sp>
      <p:sp>
        <p:nvSpPr>
          <p:cNvPr id="212" name="Google Shape;212;p30"/>
          <p:cNvSpPr txBox="1">
            <a:spLocks noGrp="1"/>
          </p:cNvSpPr>
          <p:nvPr>
            <p:ph type="body" idx="1"/>
          </p:nvPr>
        </p:nvSpPr>
        <p:spPr>
          <a:xfrm>
            <a:off x="324465" y="1295399"/>
            <a:ext cx="8534400" cy="4943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lang="pt-BR" b="1">
                <a:solidFill>
                  <a:srgbClr val="C00000"/>
                </a:solidFill>
              </a:rPr>
              <a:t>Picture Element (</a:t>
            </a:r>
            <a:r>
              <a:rPr lang="pt-BR" b="1" i="1">
                <a:solidFill>
                  <a:srgbClr val="C00000"/>
                </a:solidFill>
              </a:rPr>
              <a:t>Pixel</a:t>
            </a:r>
            <a:r>
              <a:rPr lang="pt-BR" b="1">
                <a:solidFill>
                  <a:srgbClr val="C00000"/>
                </a:solidFill>
              </a:rPr>
              <a:t>)</a:t>
            </a: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É o </a:t>
            </a:r>
            <a:r>
              <a:rPr lang="pt-BR" b="1"/>
              <a:t>ponto mais pequeno </a:t>
            </a:r>
            <a:r>
              <a:rPr lang="pt-BR"/>
              <a:t>que pode  ser </a:t>
            </a:r>
            <a:r>
              <a:rPr lang="pt-BR" b="1"/>
              <a:t>visualizado</a:t>
            </a:r>
            <a:r>
              <a:rPr lang="pt-BR"/>
              <a:t> em uma </a:t>
            </a:r>
            <a:r>
              <a:rPr lang="pt-BR" b="1"/>
              <a:t>imagem</a:t>
            </a:r>
            <a:r>
              <a:rPr lang="pt-BR"/>
              <a:t> e que  pode ser controlado individualmente.</a:t>
            </a: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Cada pixel pode ter uma cor e  intensidade diferentes. A aparência  de cada pixel no ecrã é controlada  pela intensidade das três cores  básicas: </a:t>
            </a:r>
            <a:r>
              <a:rPr lang="pt-BR" i="1">
                <a:solidFill>
                  <a:srgbClr val="FF0000"/>
                </a:solidFill>
              </a:rPr>
              <a:t>RGB (Red, Green, Blue).</a:t>
            </a: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>
              <a:solidFill>
                <a:srgbClr val="C00000"/>
              </a:solidFill>
            </a:endParaRPr>
          </a:p>
        </p:txBody>
      </p:sp>
      <p:pic>
        <p:nvPicPr>
          <p:cNvPr id="213" name="Google Shape;213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Google Shape;214;p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1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5334000" cy="1465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 sz="3600" b="1"/>
              <a:t> </a:t>
            </a:r>
            <a:br>
              <a:rPr lang="pt-BR" sz="3600" b="1"/>
            </a:br>
            <a:r>
              <a:rPr lang="pt-BR" b="1"/>
              <a:t>Sistema de Visualização</a:t>
            </a:r>
            <a:br>
              <a:rPr lang="pt-BR" sz="3600" b="1"/>
            </a:br>
            <a:br>
              <a:rPr lang="pt-BR" sz="3600" b="1"/>
            </a:br>
            <a:endParaRPr/>
          </a:p>
        </p:txBody>
      </p:sp>
      <p:sp>
        <p:nvSpPr>
          <p:cNvPr id="221" name="Google Shape;221;p31"/>
          <p:cNvSpPr txBox="1">
            <a:spLocks noGrp="1"/>
          </p:cNvSpPr>
          <p:nvPr>
            <p:ph type="body" idx="1"/>
          </p:nvPr>
        </p:nvSpPr>
        <p:spPr>
          <a:xfrm>
            <a:off x="324465" y="1295399"/>
            <a:ext cx="8534400" cy="4943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lang="pt-BR" b="1">
                <a:solidFill>
                  <a:srgbClr val="C00000"/>
                </a:solidFill>
              </a:rPr>
              <a:t>Resolução Espacial</a:t>
            </a: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É o </a:t>
            </a:r>
            <a:r>
              <a:rPr lang="pt-BR" b="1"/>
              <a:t>produto</a:t>
            </a:r>
            <a:r>
              <a:rPr lang="pt-BR"/>
              <a:t> do </a:t>
            </a:r>
            <a:r>
              <a:rPr lang="pt-BR" b="1"/>
              <a:t>número de colunas de pixéis  </a:t>
            </a:r>
            <a:r>
              <a:rPr lang="pt-BR"/>
              <a:t>(resolução horizontal) pelo </a:t>
            </a:r>
            <a:r>
              <a:rPr lang="pt-BR" b="1"/>
              <a:t>número de linhas de  pixéis </a:t>
            </a:r>
            <a:r>
              <a:rPr lang="pt-BR"/>
              <a:t>(resolução vertical). Determina o grau de  detalhe que pode ser visualizado num ecrã.</a:t>
            </a: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Um programa clássico para teste nas </a:t>
            </a:r>
            <a:r>
              <a:rPr lang="pt-BR" b="1"/>
              <a:t>placas de vídeo</a:t>
            </a:r>
            <a:r>
              <a:rPr lang="pt-BR"/>
              <a:t> é o </a:t>
            </a:r>
            <a:r>
              <a:rPr lang="pt-BR" i="1"/>
              <a:t>GPU Caps Viewer</a:t>
            </a:r>
            <a:r>
              <a:rPr lang="pt-BR"/>
              <a:t>. Necessariamente, ele irá identificar o modelo da sua GPU, detalhando diversas informações fundamentais</a:t>
            </a: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>
              <a:solidFill>
                <a:srgbClr val="C00000"/>
              </a:solidFill>
            </a:endParaRPr>
          </a:p>
        </p:txBody>
      </p:sp>
      <p:pic>
        <p:nvPicPr>
          <p:cNvPr id="222" name="Google Shape;222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p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2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5334000" cy="1465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 sz="3600" b="1"/>
              <a:t> </a:t>
            </a:r>
            <a:br>
              <a:rPr lang="pt-BR" sz="3600" b="1"/>
            </a:br>
            <a:r>
              <a:rPr lang="pt-BR" b="1"/>
              <a:t>Sistema de Visualização</a:t>
            </a:r>
            <a:br>
              <a:rPr lang="pt-BR" sz="3600" b="1"/>
            </a:br>
            <a:br>
              <a:rPr lang="pt-BR" sz="3600" b="1"/>
            </a:br>
            <a:endParaRPr/>
          </a:p>
        </p:txBody>
      </p:sp>
      <p:sp>
        <p:nvSpPr>
          <p:cNvPr id="230" name="Google Shape;230;p32"/>
          <p:cNvSpPr txBox="1">
            <a:spLocks noGrp="1"/>
          </p:cNvSpPr>
          <p:nvPr>
            <p:ph type="body" idx="1"/>
          </p:nvPr>
        </p:nvSpPr>
        <p:spPr>
          <a:xfrm>
            <a:off x="324465" y="1295399"/>
            <a:ext cx="8534400" cy="4943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lang="pt-BR" b="1">
                <a:solidFill>
                  <a:srgbClr val="C00000"/>
                </a:solidFill>
              </a:rPr>
              <a:t>Profundidade de Cor</a:t>
            </a: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É o número de cores distintas que podem ser  representadas. Está relacionada com o número de </a:t>
            </a:r>
            <a:r>
              <a:rPr lang="pt-BR" i="1"/>
              <a:t>bits</a:t>
            </a:r>
            <a:r>
              <a:rPr lang="pt-BR"/>
              <a:t>  utilizados para armazenar a informação de cor de cada  </a:t>
            </a:r>
            <a:r>
              <a:rPr lang="pt-BR" i="1"/>
              <a:t>pixel</a:t>
            </a:r>
            <a:r>
              <a:rPr lang="pt-BR"/>
              <a:t>.</a:t>
            </a: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>
              <a:solidFill>
                <a:srgbClr val="C00000"/>
              </a:solidFill>
            </a:endParaRPr>
          </a:p>
        </p:txBody>
      </p:sp>
      <p:pic>
        <p:nvPicPr>
          <p:cNvPr id="231" name="Google Shape;231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Google Shape;232;p3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3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5334000" cy="1465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 sz="3600" b="1"/>
              <a:t> </a:t>
            </a:r>
            <a:br>
              <a:rPr lang="pt-BR" sz="3600" b="1"/>
            </a:br>
            <a:r>
              <a:rPr lang="pt-BR" b="1"/>
              <a:t>Sistema de Visualização</a:t>
            </a:r>
            <a:br>
              <a:rPr lang="pt-BR" sz="3600" b="1"/>
            </a:br>
            <a:br>
              <a:rPr lang="pt-BR" sz="3600" b="1"/>
            </a:br>
            <a:endParaRPr/>
          </a:p>
        </p:txBody>
      </p:sp>
      <p:sp>
        <p:nvSpPr>
          <p:cNvPr id="239" name="Google Shape;239;p33"/>
          <p:cNvSpPr txBox="1">
            <a:spLocks noGrp="1"/>
          </p:cNvSpPr>
          <p:nvPr>
            <p:ph type="body" idx="1"/>
          </p:nvPr>
        </p:nvSpPr>
        <p:spPr>
          <a:xfrm>
            <a:off x="324465" y="1295399"/>
            <a:ext cx="8534400" cy="4943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lang="pt-BR" b="1">
                <a:solidFill>
                  <a:srgbClr val="C00000"/>
                </a:solidFill>
              </a:rPr>
              <a:t>Placas Gráficas </a:t>
            </a:r>
            <a:endParaRPr b="1">
              <a:solidFill>
                <a:srgbClr val="C00000"/>
              </a:solidFill>
            </a:endParaRPr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As placas de	vídeo	tem como função armazenar a imagem na sua memória e refrescar periodicamente o monitor. </a:t>
            </a: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O seu modo gráfico  determina as características de  resolução, da  cor, da  taxa de  refrescamento e o modo como o processador acede à memória de vídeo.</a:t>
            </a:r>
            <a:endParaRPr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>
              <a:solidFill>
                <a:srgbClr val="C00000"/>
              </a:solidFill>
            </a:endParaRPr>
          </a:p>
        </p:txBody>
      </p:sp>
      <p:pic>
        <p:nvPicPr>
          <p:cNvPr id="240" name="Google Shape;240;p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241" name="Google Shape;241;p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3191</TotalTime>
  <Words>1430</Words>
  <Application>Microsoft Office PowerPoint</Application>
  <PresentationFormat>On-screen Show (4:3)</PresentationFormat>
  <Paragraphs>175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Calibri</vt:lpstr>
      <vt:lpstr>Ovo</vt:lpstr>
      <vt:lpstr>Arial</vt:lpstr>
      <vt:lpstr>1_Office Theme</vt:lpstr>
      <vt:lpstr>Office Theme</vt:lpstr>
      <vt:lpstr>Arquitectura e Tecnologias de Computadores</vt:lpstr>
      <vt:lpstr>PowerPoint Presentation</vt:lpstr>
      <vt:lpstr>Sumário</vt:lpstr>
      <vt:lpstr>  Sistema de Visualização  </vt:lpstr>
      <vt:lpstr>  Sistema de Visualização  </vt:lpstr>
      <vt:lpstr>  Sistema de Visualização  </vt:lpstr>
      <vt:lpstr>  Sistema de Visualização  </vt:lpstr>
      <vt:lpstr>  Sistema de Visualização  </vt:lpstr>
      <vt:lpstr>  Sistema de Visualização  </vt:lpstr>
      <vt:lpstr>  Sistema de Visualização  </vt:lpstr>
      <vt:lpstr>  Sistema de Visualização  </vt:lpstr>
      <vt:lpstr>  Sistema de Visualização  </vt:lpstr>
      <vt:lpstr>  Sistema de Visualização  </vt:lpstr>
      <vt:lpstr>  Sistema de Visualização  </vt:lpstr>
      <vt:lpstr>  Sistema de Visualização  </vt:lpstr>
      <vt:lpstr>  Sistema de Visualização  </vt:lpstr>
      <vt:lpstr>  Sistema de Visualização  </vt:lpstr>
      <vt:lpstr>  Sistema de Visualização  </vt:lpstr>
      <vt:lpstr>  Sistema de Visualização  </vt:lpstr>
      <vt:lpstr>  Sistema de Visualização  </vt:lpstr>
      <vt:lpstr>  Sistema de Visualização  </vt:lpstr>
      <vt:lpstr>  Sistema de Visualização  </vt:lpstr>
      <vt:lpstr>  Sistema de Visualização  </vt:lpstr>
      <vt:lpstr>  Sistema de Visualização 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Arquitectura e Tecnologias de Computadores</dc:title>
  <dc:creator>rmphfumo</dc:creator>
  <cp:lastModifiedBy>Rafael Mphume</cp:lastModifiedBy>
  <cp:revision>2</cp:revision>
  <dcterms:modified xsi:type="dcterms:W3CDTF">2024-10-10T09:56:25Z</dcterms:modified>
</cp:coreProperties>
</file>