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embeddedFontLst>
    <p:embeddedFont>
      <p:font typeface="Ovo" panose="020B0604020202020204" charset="0"/>
      <p:regular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4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10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3" name="Google Shape;25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11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Google Shape;26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12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13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14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9" name="Google Shape;28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15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16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" name="Google Shape;30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17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6" name="Google Shape;31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18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19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4" name="Google Shape;33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20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21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2" name="Google Shape;35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22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1" name="Google Shape;36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23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0" name="Google Shape;370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24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4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5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6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7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8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9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/>
        </p:nvSpPr>
        <p:spPr>
          <a:xfrm>
            <a:off x="899452" y="5181603"/>
            <a:ext cx="2574432" cy="53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002060"/>
                </a:solidFill>
                <a:latin typeface="Ovo"/>
                <a:ea typeface="Ovo"/>
                <a:cs typeface="Ovo"/>
                <a:sym typeface="Ovo"/>
              </a:rPr>
              <a:t>AULA 08</a:t>
            </a:r>
            <a:endParaRPr sz="3200" b="1" i="0" u="none" strike="noStrike" cap="none">
              <a:solidFill>
                <a:srgbClr val="002060"/>
              </a:solidFill>
              <a:latin typeface="Ovo"/>
              <a:ea typeface="Ovo"/>
              <a:cs typeface="Ovo"/>
              <a:sym typeface="Ovo"/>
            </a:endParaRPr>
          </a:p>
        </p:txBody>
      </p:sp>
      <p:sp>
        <p:nvSpPr>
          <p:cNvPr id="164" name="Google Shape;164;p25"/>
          <p:cNvSpPr txBox="1">
            <a:spLocks noGrp="1"/>
          </p:cNvSpPr>
          <p:nvPr>
            <p:ph type="ctrTitle"/>
          </p:nvPr>
        </p:nvSpPr>
        <p:spPr>
          <a:xfrm>
            <a:off x="514351" y="1149351"/>
            <a:ext cx="7922960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Ovo"/>
              <a:buNone/>
            </a:pPr>
            <a:r>
              <a:rPr lang="pt-BR" sz="7400" b="0" i="0" u="none" strike="noStrike" cap="none" dirty="0">
                <a:solidFill>
                  <a:srgbClr val="C00000"/>
                </a:solidFill>
                <a:latin typeface="Ovo"/>
                <a:ea typeface="Ovo"/>
                <a:cs typeface="Ovo"/>
                <a:sym typeface="Ovo"/>
              </a:rPr>
              <a:t>A</a:t>
            </a:r>
            <a:r>
              <a:rPr lang="pt-BR" sz="7400" b="0" i="0" u="none" strike="noStrike" cap="none" dirty="0">
                <a:solidFill>
                  <a:schemeClr val="dk1"/>
                </a:solidFill>
                <a:latin typeface="Ovo"/>
                <a:ea typeface="Ovo"/>
                <a:cs typeface="Ovo"/>
                <a:sym typeface="Ovo"/>
              </a:rPr>
              <a:t>rquitectura e </a:t>
            </a:r>
            <a:r>
              <a:rPr lang="pt-BR" sz="7400" b="0" i="0" u="none" strike="noStrike" cap="none" dirty="0">
                <a:solidFill>
                  <a:srgbClr val="C00000"/>
                </a:solidFill>
                <a:latin typeface="Ovo"/>
                <a:ea typeface="Ovo"/>
                <a:cs typeface="Ovo"/>
                <a:sym typeface="Ovo"/>
              </a:rPr>
              <a:t>T</a:t>
            </a:r>
            <a:r>
              <a:rPr lang="pt-BR" sz="7400" b="0" i="0" u="none" strike="noStrike" cap="none" dirty="0">
                <a:solidFill>
                  <a:schemeClr val="dk1"/>
                </a:solidFill>
                <a:latin typeface="Ovo"/>
                <a:ea typeface="Ovo"/>
                <a:cs typeface="Ovo"/>
                <a:sym typeface="Ovo"/>
              </a:rPr>
              <a:t>ecnologias de </a:t>
            </a:r>
            <a:r>
              <a:rPr lang="pt-BR" sz="7400" b="0" i="0" u="none" strike="noStrike" cap="none" dirty="0">
                <a:solidFill>
                  <a:srgbClr val="C00000"/>
                </a:solidFill>
                <a:latin typeface="Ovo"/>
                <a:ea typeface="Ovo"/>
                <a:cs typeface="Ovo"/>
                <a:sym typeface="Ovo"/>
              </a:rPr>
              <a:t>C</a:t>
            </a:r>
            <a:r>
              <a:rPr lang="pt-BR" sz="7400" b="0" i="0" u="none" strike="noStrike" cap="none" dirty="0">
                <a:solidFill>
                  <a:schemeClr val="dk1"/>
                </a:solidFill>
                <a:latin typeface="Ovo"/>
                <a:ea typeface="Ovo"/>
                <a:cs typeface="Ovo"/>
                <a:sym typeface="Ovo"/>
              </a:rPr>
              <a:t>omputadores</a:t>
            </a:r>
            <a:endParaRPr sz="7400" b="0" i="0" u="none" strike="noStrike" cap="none" dirty="0">
              <a:solidFill>
                <a:schemeClr val="dk1"/>
              </a:solidFill>
              <a:latin typeface="Ovo"/>
              <a:ea typeface="Ovo"/>
              <a:cs typeface="Ovo"/>
              <a:sym typeface="Ovo"/>
            </a:endParaRPr>
          </a:p>
        </p:txBody>
      </p:sp>
      <p:sp>
        <p:nvSpPr>
          <p:cNvPr id="165" name="Google Shape;165;p25"/>
          <p:cNvSpPr txBox="1"/>
          <p:nvPr/>
        </p:nvSpPr>
        <p:spPr>
          <a:xfrm>
            <a:off x="180754" y="6463216"/>
            <a:ext cx="4848446" cy="327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800" b="0" i="0" u="none" strike="noStrike" cap="none">
                <a:solidFill>
                  <a:srgbClr val="000000"/>
                </a:solidFill>
                <a:latin typeface="Ovo"/>
                <a:ea typeface="Ovo"/>
                <a:cs typeface="Ovo"/>
                <a:sym typeface="Ovo"/>
              </a:rPr>
              <a:t>MSc. Rafael Beto Mpfumo</a:t>
            </a:r>
            <a:r>
              <a:rPr lang="pt-BR" sz="2000" b="0" i="0" u="none" strike="noStrike" cap="none">
                <a:solidFill>
                  <a:srgbClr val="000000"/>
                </a:solidFill>
                <a:latin typeface="Ovo"/>
                <a:ea typeface="Ovo"/>
                <a:cs typeface="Ovo"/>
                <a:sym typeface="Ovo"/>
              </a:rPr>
              <a:t>.</a:t>
            </a:r>
            <a:endParaRPr sz="2000" b="0" i="0" u="none" strike="noStrike" cap="none">
              <a:solidFill>
                <a:srgbClr val="000000"/>
              </a:solidFill>
              <a:latin typeface="Ovo"/>
              <a:ea typeface="Ovo"/>
              <a:cs typeface="Ovo"/>
              <a:sym typeface="Ovo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491111" y="6463216"/>
            <a:ext cx="2629551" cy="327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92500" lnSpcReduction="10000"/>
          </a:bodyPr>
          <a:lstStyle/>
          <a:p>
            <a:pPr marL="0" marR="0" lvl="0" indent="0" algn="ctr" rtl="0">
              <a:lnSpc>
                <a:spcPct val="270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600" b="0" i="0" u="none" strike="noStrike" cap="none" dirty="0">
                <a:solidFill>
                  <a:srgbClr val="000000"/>
                </a:solidFill>
                <a:latin typeface="Ovo"/>
                <a:ea typeface="Ovo"/>
                <a:cs typeface="Ovo"/>
                <a:sym typeface="Ovo"/>
              </a:rPr>
              <a:t>2023</a:t>
            </a:r>
            <a:endParaRPr sz="2000" b="0" i="0" u="none" strike="noStrike" cap="none" dirty="0">
              <a:solidFill>
                <a:srgbClr val="000000"/>
              </a:solidFill>
              <a:latin typeface="Ovo"/>
              <a:ea typeface="Ovo"/>
              <a:cs typeface="Ovo"/>
              <a:sym typeface="Ovo"/>
            </a:endParaRPr>
          </a:p>
        </p:txBody>
      </p:sp>
      <p:pic>
        <p:nvPicPr>
          <p:cNvPr id="167" name="Google Shape;167;p25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71450"/>
            <a:ext cx="7681913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5"/>
          <p:cNvSpPr txBox="1">
            <a:spLocks noGrp="1"/>
          </p:cNvSpPr>
          <p:nvPr>
            <p:ph type="sldNum" idx="4294967295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4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48" name="Google Shape;248;p34"/>
          <p:cNvSpPr txBox="1">
            <a:spLocks noGrp="1"/>
          </p:cNvSpPr>
          <p:nvPr>
            <p:ph type="body" idx="1"/>
          </p:nvPr>
        </p:nvSpPr>
        <p:spPr>
          <a:xfrm>
            <a:off x="304800" y="1201737"/>
            <a:ext cx="8534400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Tipos de Placa de Vídeo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Integradas à placa-mãe (</a:t>
            </a:r>
            <a:r>
              <a:rPr lang="pt-BR" b="1" i="1">
                <a:solidFill>
                  <a:srgbClr val="C00000"/>
                </a:solidFill>
              </a:rPr>
              <a:t>On-Board</a:t>
            </a:r>
            <a:r>
              <a:rPr lang="pt-BR" b="1">
                <a:solidFill>
                  <a:srgbClr val="C00000"/>
                </a:solidFill>
              </a:rPr>
              <a:t>)</a:t>
            </a:r>
            <a:endParaRPr b="1">
              <a:solidFill>
                <a:srgbClr val="C0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Placas de vídeo incorporadas na placa-mãe, comumente chamadas de </a:t>
            </a:r>
            <a:r>
              <a:rPr lang="pt-BR" i="1"/>
              <a:t>on-board</a:t>
            </a:r>
            <a:r>
              <a:rPr lang="pt-BR"/>
              <a:t>, que são as mais comuns. Por não possuírem memória dedicada, utilizam a memória RAM do sistema, normalmente denominando-se memória (com)partilhada. 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Placas de vídeo </a:t>
            </a:r>
            <a:r>
              <a:rPr lang="pt-BR" i="1"/>
              <a:t>on-board </a:t>
            </a:r>
            <a:r>
              <a:rPr lang="pt-BR"/>
              <a:t>actuais atendem às tarefas do dia-a-dia.</a:t>
            </a:r>
            <a:endParaRPr b="1">
              <a:solidFill>
                <a:srgbClr val="C0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249" name="Google Shape;249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5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57" name="Google Shape;257;p35"/>
          <p:cNvSpPr txBox="1">
            <a:spLocks noGrp="1"/>
          </p:cNvSpPr>
          <p:nvPr>
            <p:ph type="body" idx="1"/>
          </p:nvPr>
        </p:nvSpPr>
        <p:spPr>
          <a:xfrm>
            <a:off x="304800" y="1201737"/>
            <a:ext cx="8534400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Tipos de Placa de Vídeo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Avulsas (</a:t>
            </a:r>
            <a:r>
              <a:rPr lang="pt-BR" b="1" i="1">
                <a:solidFill>
                  <a:srgbClr val="C00000"/>
                </a:solidFill>
              </a:rPr>
              <a:t>Off-Board</a:t>
            </a:r>
            <a:r>
              <a:rPr lang="pt-BR" b="1">
                <a:solidFill>
                  <a:srgbClr val="C00000"/>
                </a:solidFill>
              </a:rPr>
              <a:t>)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É conectada a um </a:t>
            </a:r>
            <a:r>
              <a:rPr lang="pt-BR" i="1"/>
              <a:t>slot</a:t>
            </a:r>
            <a:r>
              <a:rPr lang="pt-BR"/>
              <a:t> na placa-mãe, e é conhecida como placa </a:t>
            </a:r>
            <a:r>
              <a:rPr lang="pt-BR" i="1"/>
              <a:t>off-board</a:t>
            </a:r>
            <a:r>
              <a:rPr lang="pt-BR"/>
              <a:t>. Trata-se de um processador capaz de gerar imagens e efeitos visuais tridimensionais e acelerar os bidimensionais, diminuindo o trabalho da </a:t>
            </a:r>
            <a:r>
              <a:rPr lang="pt-BR" i="1"/>
              <a:t>CPU</a:t>
            </a:r>
            <a:r>
              <a:rPr lang="pt-BR"/>
              <a:t> e gerando um resultado final melhor e mais rápido.</a:t>
            </a:r>
            <a:endParaRPr b="1">
              <a:solidFill>
                <a:srgbClr val="C00000"/>
              </a:solidFill>
            </a:endParaRPr>
          </a:p>
        </p:txBody>
      </p:sp>
      <p:pic>
        <p:nvPicPr>
          <p:cNvPr id="258" name="Google Shape;258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6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66" name="Google Shape;266;p36"/>
          <p:cNvSpPr txBox="1">
            <a:spLocks noGrp="1"/>
          </p:cNvSpPr>
          <p:nvPr>
            <p:ph type="body" idx="1"/>
          </p:nvPr>
        </p:nvSpPr>
        <p:spPr>
          <a:xfrm>
            <a:off x="304800" y="1201737"/>
            <a:ext cx="8534400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Tipos de Placa de Vídeo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Avulsas (</a:t>
            </a:r>
            <a:r>
              <a:rPr lang="pt-BR" b="1" i="1">
                <a:solidFill>
                  <a:srgbClr val="C00000"/>
                </a:solidFill>
              </a:rPr>
              <a:t>Off-Board</a:t>
            </a:r>
            <a:r>
              <a:rPr lang="pt-BR" b="1">
                <a:solidFill>
                  <a:srgbClr val="C00000"/>
                </a:solidFill>
              </a:rPr>
              <a:t>)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As placas </a:t>
            </a:r>
            <a:r>
              <a:rPr lang="pt-BR" i="1"/>
              <a:t>off-board 3D </a:t>
            </a:r>
            <a:r>
              <a:rPr lang="pt-BR"/>
              <a:t>também incluem uma quantidade generosa de memória de vídeo (</a:t>
            </a:r>
            <a:r>
              <a:rPr lang="pt-BR" i="1"/>
              <a:t>512 MB, 768 MB, 1GB, 2GB ou 8GB</a:t>
            </a:r>
            <a:r>
              <a:rPr lang="pt-BR"/>
              <a:t>, mais nos modelos mais recentes), acessada através de um barramento muito rápido. O </a:t>
            </a:r>
            <a:r>
              <a:rPr lang="pt-BR" i="1"/>
              <a:t>GPU</a:t>
            </a:r>
            <a:r>
              <a:rPr lang="pt-BR"/>
              <a:t> (o </a:t>
            </a:r>
            <a:r>
              <a:rPr lang="pt-BR" i="1"/>
              <a:t>chipset</a:t>
            </a:r>
            <a:r>
              <a:rPr lang="pt-BR"/>
              <a:t> da placa) é também muito poderoso, de forma que as duas coisas se combinam para oferecer um altíssimo desempenho.</a:t>
            </a:r>
            <a:endParaRPr b="1">
              <a:solidFill>
                <a:srgbClr val="C00000"/>
              </a:solidFill>
            </a:endParaRPr>
          </a:p>
        </p:txBody>
      </p:sp>
      <p:pic>
        <p:nvPicPr>
          <p:cNvPr id="267" name="Google Shape;267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7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75" name="Google Shape;275;p37"/>
          <p:cNvSpPr txBox="1">
            <a:spLocks noGrp="1"/>
          </p:cNvSpPr>
          <p:nvPr>
            <p:ph type="body" idx="1"/>
          </p:nvPr>
        </p:nvSpPr>
        <p:spPr>
          <a:xfrm>
            <a:off x="304800" y="1201737"/>
            <a:ext cx="8534400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Tipos de Placa de Vídeo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Placas de vídeo de uso profissional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Com a finalidade de rodar jogos, modelagens em </a:t>
            </a:r>
            <a:r>
              <a:rPr lang="pt-BR" i="1"/>
              <a:t>3D</a:t>
            </a:r>
            <a:r>
              <a:rPr lang="pt-BR"/>
              <a:t>, uso artístico e mineração de </a:t>
            </a:r>
            <a:r>
              <a:rPr lang="pt-BR" i="1"/>
              <a:t>bitcoin</a:t>
            </a:r>
            <a:r>
              <a:rPr lang="pt-BR"/>
              <a:t> e outras moedas criptografadas. Normalmente, o uso específico para esse ramo profissional é o uso de vários benefícios que a placa possui, como a grande quantidade de </a:t>
            </a:r>
            <a:r>
              <a:rPr lang="pt-BR" i="1"/>
              <a:t>VRAM</a:t>
            </a:r>
            <a:r>
              <a:rPr lang="pt-BR"/>
              <a:t>.</a:t>
            </a:r>
            <a:endParaRPr b="1">
              <a:solidFill>
                <a:srgbClr val="C00000"/>
              </a:solidFill>
            </a:endParaRPr>
          </a:p>
        </p:txBody>
      </p:sp>
      <p:pic>
        <p:nvPicPr>
          <p:cNvPr id="276" name="Google Shape;276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8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84" name="Google Shape;284;p38"/>
          <p:cNvSpPr txBox="1">
            <a:spLocks noGrp="1"/>
          </p:cNvSpPr>
          <p:nvPr>
            <p:ph type="body" idx="1"/>
          </p:nvPr>
        </p:nvSpPr>
        <p:spPr>
          <a:xfrm>
            <a:off x="324465" y="1295399"/>
            <a:ext cx="8534400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Placas Gráficas </a:t>
            </a:r>
            <a:endParaRPr b="1">
              <a:solidFill>
                <a:srgbClr val="C0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Uma placa gráfica é formada pelos seguintes componentes: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 i="1"/>
              <a:t>BIOS</a:t>
            </a:r>
            <a:r>
              <a:rPr lang="pt-BR"/>
              <a:t> de vídeo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Processador gráfico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Memória de vídeo  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 i="1"/>
              <a:t>RAMDAC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Sistema de refrigeração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Conectores de vídeo da Placa  Gráfica 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285" name="Google Shape;285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9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93" name="Google Shape;293;p39"/>
          <p:cNvSpPr txBox="1">
            <a:spLocks noGrp="1"/>
          </p:cNvSpPr>
          <p:nvPr>
            <p:ph type="body" idx="1"/>
          </p:nvPr>
        </p:nvSpPr>
        <p:spPr>
          <a:xfrm>
            <a:off x="228600" y="1295399"/>
            <a:ext cx="8630265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Componentes da Placa  Gráfica </a:t>
            </a:r>
            <a:endParaRPr b="1">
              <a:solidFill>
                <a:srgbClr val="C0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 i="1"/>
              <a:t>BIOS</a:t>
            </a:r>
            <a:r>
              <a:rPr lang="pt-BR" b="1"/>
              <a:t> de Vídeo </a:t>
            </a:r>
            <a:r>
              <a:rPr lang="pt-BR"/>
              <a:t>– contém a informação necessária para o processador  do computador poder comunicar-se com a placa de vídeo (rotinas de  selecção dos modos de vídeo suportados pela placa). É o único  componente dependente da arquitectura do computador.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/>
              <a:t>Processador Gráfico (</a:t>
            </a:r>
            <a:r>
              <a:rPr lang="pt-BR" b="1" i="1"/>
              <a:t>Graphics Processing Unit</a:t>
            </a:r>
            <a:r>
              <a:rPr lang="pt-BR" b="1"/>
              <a:t>) </a:t>
            </a:r>
            <a:r>
              <a:rPr lang="pt-BR"/>
              <a:t>– tem a função  de realizar todas as operações de desenho e implementar as operações  gráficas de alto nível. 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294" name="Google Shape;294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0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302" name="Google Shape;302;p40"/>
          <p:cNvSpPr txBox="1">
            <a:spLocks noGrp="1"/>
          </p:cNvSpPr>
          <p:nvPr>
            <p:ph type="body" idx="1"/>
          </p:nvPr>
        </p:nvSpPr>
        <p:spPr>
          <a:xfrm>
            <a:off x="228600" y="1295399"/>
            <a:ext cx="8630265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Componentes da Placa  Gráfica </a:t>
            </a:r>
            <a:endParaRPr b="1">
              <a:solidFill>
                <a:srgbClr val="C0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/>
              <a:t>Processador Gráfico (</a:t>
            </a:r>
            <a:r>
              <a:rPr lang="pt-BR" b="1" i="1"/>
              <a:t>Graphics Processing Unit</a:t>
            </a:r>
            <a:r>
              <a:rPr lang="pt-BR" b="1"/>
              <a:t>)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 </a:t>
            </a:r>
            <a:r>
              <a:rPr lang="pt-BR" i="1"/>
              <a:t>GPU</a:t>
            </a:r>
            <a:r>
              <a:rPr lang="pt-BR"/>
              <a:t> surgiu para "aliviar" o processador principal do computador (</a:t>
            </a:r>
            <a:r>
              <a:rPr lang="pt-BR" i="1"/>
              <a:t>CPU</a:t>
            </a:r>
            <a:r>
              <a:rPr lang="pt-BR"/>
              <a:t>) da pesada tarefa de gerar imagens. Por isso, é capaz de lidar com um grande volume de cálculos matemáticos e geométricos, condição trivial para o processamento de imagens </a:t>
            </a:r>
            <a:r>
              <a:rPr lang="pt-BR" i="1"/>
              <a:t>3D</a:t>
            </a:r>
            <a:r>
              <a:rPr lang="pt-BR"/>
              <a:t> (utilizadas em jogos, exames médicos computadorizados, entre outros).</a:t>
            </a:r>
            <a:endParaRPr/>
          </a:p>
        </p:txBody>
      </p:sp>
      <p:pic>
        <p:nvPicPr>
          <p:cNvPr id="303" name="Google Shape;303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1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311" name="Google Shape;311;p41"/>
          <p:cNvSpPr txBox="1">
            <a:spLocks noGrp="1"/>
          </p:cNvSpPr>
          <p:nvPr>
            <p:ph type="body" idx="1"/>
          </p:nvPr>
        </p:nvSpPr>
        <p:spPr>
          <a:xfrm>
            <a:off x="228600" y="1295399"/>
            <a:ext cx="8630265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Componentes da Placa  Gráfica </a:t>
            </a:r>
            <a:endParaRPr b="1">
              <a:solidFill>
                <a:srgbClr val="C00000"/>
              </a:solidFill>
            </a:endParaRPr>
          </a:p>
          <a:p>
            <a:pPr marL="0" marR="5080" lvl="0" indent="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/>
              <a:t>Memória de Vídeo GDDR </a:t>
            </a:r>
            <a:r>
              <a:rPr lang="pt-BR"/>
              <a:t>– é uma memória </a:t>
            </a:r>
            <a:r>
              <a:rPr lang="pt-BR" i="1"/>
              <a:t>RAM</a:t>
            </a:r>
            <a:r>
              <a:rPr lang="pt-BR"/>
              <a:t> que utiliza as  mesmas tecnologias que a memória principal. Tem a função  de armazenar as imagens produzidas pelo processador.</a:t>
            </a:r>
            <a:endParaRPr/>
          </a:p>
          <a:p>
            <a:pPr marL="0" marR="5080" lvl="0" indent="0" algn="just" rtl="0">
              <a:lnSpc>
                <a:spcPct val="137600"/>
              </a:lnSpc>
              <a:spcBef>
                <a:spcPts val="276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 i="1"/>
              <a:t>RAM DAC (RAM Digital to Analog Converter) </a:t>
            </a:r>
            <a:r>
              <a:rPr lang="pt-BR"/>
              <a:t>– tem a  função de percorrer toda a memória de vídeo e converter  cada pixel em sinal analógicos e enviar para o monitor.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312" name="Google Shape;312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2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320" name="Google Shape;320;p42"/>
          <p:cNvSpPr txBox="1">
            <a:spLocks noGrp="1"/>
          </p:cNvSpPr>
          <p:nvPr>
            <p:ph type="body" idx="1"/>
          </p:nvPr>
        </p:nvSpPr>
        <p:spPr>
          <a:xfrm>
            <a:off x="228600" y="1295399"/>
            <a:ext cx="8630265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 dirty="0">
                <a:solidFill>
                  <a:srgbClr val="C00000"/>
                </a:solidFill>
              </a:rPr>
              <a:t>Conectores de vídeo da Placa  Gráfica </a:t>
            </a:r>
            <a:endParaRPr b="1" dirty="0">
              <a:solidFill>
                <a:srgbClr val="C00000"/>
              </a:solidFill>
            </a:endParaRPr>
          </a:p>
          <a:p>
            <a:pPr marL="0" marR="5080" lvl="0" indent="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dirty="0"/>
              <a:t>As saídas de vídeo das placas são os conectores pelos quais usados para a conexão com o monitor. Então, também é preciso tomar cuidado aqui, principalmente para verificar a compatibilidade de cabos de conexão e os recursos.</a:t>
            </a:r>
            <a:endParaRPr dirty="0"/>
          </a:p>
          <a:p>
            <a:pPr marL="0" marR="5080" lvl="0" indent="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dirty="0"/>
              <a:t>Por isso, encontramos basicamente conectores </a:t>
            </a:r>
            <a:r>
              <a:rPr lang="pt-BR" b="1" i="1" dirty="0"/>
              <a:t>VGA, DVI, HDMI e Display port.</a:t>
            </a:r>
            <a:r>
              <a:rPr lang="pt-BR" dirty="0"/>
              <a:t> </a:t>
            </a:r>
            <a:endParaRPr dirty="0"/>
          </a:p>
        </p:txBody>
      </p:sp>
      <p:pic>
        <p:nvPicPr>
          <p:cNvPr id="321" name="Google Shape;321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3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329" name="Google Shape;329;p43"/>
          <p:cNvSpPr txBox="1">
            <a:spLocks noGrp="1"/>
          </p:cNvSpPr>
          <p:nvPr>
            <p:ph type="body" idx="1"/>
          </p:nvPr>
        </p:nvSpPr>
        <p:spPr>
          <a:xfrm>
            <a:off x="228600" y="1201737"/>
            <a:ext cx="8630265" cy="5037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Sistema de refrigeração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Para que a placa de vídeo possa funcionar com toda a sua eficiência, também é importante que tenha um bom sistema de refrigeramento. Quanto mais potente for a placa de vídeo, melhor deve ser o seu sistema de refrigeração. 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Algumas dispõe de até 2 </a:t>
            </a:r>
            <a:r>
              <a:rPr lang="pt-BR" i="1"/>
              <a:t>coolers </a:t>
            </a:r>
            <a:r>
              <a:rPr lang="pt-BR"/>
              <a:t>para que a refrigeração fique garantida. Mas, quando não há uma boa ventilação para a refrigeração, a placa de vídeo pode correr o risco de travar e até mesmo parar de funcionar.</a:t>
            </a:r>
            <a:endParaRPr b="1">
              <a:solidFill>
                <a:srgbClr val="C00000"/>
              </a:solidFill>
            </a:endParaRPr>
          </a:p>
        </p:txBody>
      </p:sp>
      <p:pic>
        <p:nvPicPr>
          <p:cNvPr id="330" name="Google Shape;330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382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/>
              <a:t>Disciplina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Arquitectura e Tecnologia de Computadores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/>
              <a:t>Ano / Semestre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1º Ano / 1º Semestre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/>
              <a:t>Carga Horária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4h / Semana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/>
              <a:t>Docentes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Rafael Beto Mpfumo</a:t>
            </a:r>
            <a:endParaRPr/>
          </a:p>
        </p:txBody>
      </p:sp>
      <p:pic>
        <p:nvPicPr>
          <p:cNvPr id="174" name="Google Shape;174;p26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1561" y="171450"/>
            <a:ext cx="8713839" cy="97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4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338" name="Google Shape;338;p44"/>
          <p:cNvSpPr txBox="1">
            <a:spLocks noGrp="1"/>
          </p:cNvSpPr>
          <p:nvPr>
            <p:ph type="body" idx="1"/>
          </p:nvPr>
        </p:nvSpPr>
        <p:spPr>
          <a:xfrm>
            <a:off x="228600" y="1295399"/>
            <a:ext cx="8630265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Conectores de vídeo da Placa  Gráfica </a:t>
            </a:r>
            <a:endParaRPr b="1">
              <a:solidFill>
                <a:srgbClr val="C0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O </a:t>
            </a:r>
            <a:r>
              <a:rPr lang="pt-BR" b="1" i="1"/>
              <a:t>VGA e DVI </a:t>
            </a:r>
            <a:r>
              <a:rPr lang="pt-BR"/>
              <a:t>são os mais antigos, podem ser importantes se o seu computador for de uma geração menos recente. 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Algumas placas de vídeos contam com o </a:t>
            </a:r>
            <a:r>
              <a:rPr lang="pt-BR" b="1" i="1"/>
              <a:t>HDMI</a:t>
            </a:r>
            <a:r>
              <a:rPr lang="pt-BR" b="1"/>
              <a:t> </a:t>
            </a:r>
            <a:r>
              <a:rPr lang="pt-BR"/>
              <a:t>ou o </a:t>
            </a:r>
            <a:r>
              <a:rPr lang="pt-BR" b="1" i="1"/>
              <a:t>Display port</a:t>
            </a:r>
            <a:r>
              <a:rPr lang="pt-BR"/>
              <a:t>, que são conectores mais avançados. E, por isso, também servem para a compatibilidade com altas resoluções de imagem. 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339" name="Google Shape;339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Google Shape;340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5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347" name="Google Shape;347;p45"/>
          <p:cNvSpPr txBox="1">
            <a:spLocks noGrp="1"/>
          </p:cNvSpPr>
          <p:nvPr>
            <p:ph type="body" idx="1"/>
          </p:nvPr>
        </p:nvSpPr>
        <p:spPr>
          <a:xfrm>
            <a:off x="228600" y="1295399"/>
            <a:ext cx="8630265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Placa  Gráfica </a:t>
            </a:r>
            <a:endParaRPr b="1">
              <a:solidFill>
                <a:srgbClr val="C00000"/>
              </a:solidFill>
            </a:endParaRPr>
          </a:p>
          <a:p>
            <a:pPr marL="0" marR="5080" lvl="0" indent="0" algn="just" rtl="0"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marR="5080" lvl="0" indent="0" algn="just" rtl="0"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Há vários fabricantes de </a:t>
            </a:r>
            <a:r>
              <a:rPr lang="pt-BR" i="1"/>
              <a:t>GPU</a:t>
            </a:r>
            <a:r>
              <a:rPr lang="pt-BR"/>
              <a:t> no mercado, mas as empresas do ramo mais conhecidas são </a:t>
            </a:r>
            <a:r>
              <a:rPr lang="pt-BR" i="1"/>
              <a:t>NVIDIA, AMD </a:t>
            </a:r>
            <a:r>
              <a:rPr lang="pt-BR"/>
              <a:t>e </a:t>
            </a:r>
            <a:r>
              <a:rPr lang="pt-BR" i="1"/>
              <a:t>Intel</a:t>
            </a:r>
            <a:r>
              <a:rPr lang="pt-BR"/>
              <a:t>, sendo que as duas primeiras são as mais populares no que se refere a </a:t>
            </a:r>
            <a:r>
              <a:rPr lang="pt-BR" i="1"/>
              <a:t>chips</a:t>
            </a:r>
            <a:r>
              <a:rPr lang="pt-BR"/>
              <a:t> gráficos mais sofisticados.</a:t>
            </a:r>
            <a:endParaRPr/>
          </a:p>
          <a:p>
            <a:pPr marL="0" marR="5080" lvl="0" indent="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solidFill>
                <a:srgbClr val="C00000"/>
              </a:solidFill>
            </a:endParaRPr>
          </a:p>
        </p:txBody>
      </p:sp>
      <p:pic>
        <p:nvPicPr>
          <p:cNvPr id="348" name="Google Shape;348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6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356" name="Google Shape;356;p46"/>
          <p:cNvSpPr txBox="1">
            <a:spLocks noGrp="1"/>
          </p:cNvSpPr>
          <p:nvPr>
            <p:ph type="body" idx="1"/>
          </p:nvPr>
        </p:nvSpPr>
        <p:spPr>
          <a:xfrm>
            <a:off x="228600" y="1295399"/>
            <a:ext cx="8630265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Placa  Gráfica </a:t>
            </a:r>
            <a:endParaRPr b="1">
              <a:solidFill>
                <a:srgbClr val="C00000"/>
              </a:solidFill>
            </a:endParaRPr>
          </a:p>
          <a:p>
            <a:pPr marL="0" marR="5080" lvl="0" indent="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As melhores placas de vídeos de 2021 são:</a:t>
            </a:r>
            <a:endParaRPr/>
          </a:p>
          <a:p>
            <a:pPr marL="342900" marR="5080" lvl="0" indent="-34290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 i="1"/>
              <a:t>Geforce GTX 1660 DUAL OC – Graffiti Series</a:t>
            </a:r>
            <a:endParaRPr/>
          </a:p>
          <a:p>
            <a:pPr marL="342900" marR="5080" lvl="0" indent="-34290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Placa de vídeo </a:t>
            </a:r>
            <a:r>
              <a:rPr lang="pt-BR" i="1"/>
              <a:t>Powercolor radeon RX 550</a:t>
            </a:r>
            <a:endParaRPr/>
          </a:p>
          <a:p>
            <a:pPr marL="342900" marR="5080" lvl="0" indent="-34290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 i="1"/>
              <a:t>Galax geforce gtx1650 EX Plus</a:t>
            </a:r>
            <a:endParaRPr/>
          </a:p>
          <a:p>
            <a:pPr marL="342900" marR="5080" lvl="0" indent="-34290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Placa De Vídeo </a:t>
            </a:r>
            <a:r>
              <a:rPr lang="pt-BR" i="1"/>
              <a:t>Amd Radeon R7 240 Gaming Edition Pcyes</a:t>
            </a:r>
            <a:endParaRPr/>
          </a:p>
          <a:p>
            <a:pPr marL="342900" marR="5080" lvl="0" indent="-34290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 i="1"/>
              <a:t>XFX – Gpu Amd Radeon RX  570</a:t>
            </a:r>
            <a:endParaRPr/>
          </a:p>
          <a:p>
            <a:pPr marL="342900" marR="5080" lvl="0" indent="-342900" algn="just" rtl="0">
              <a:lnSpc>
                <a:spcPct val="136800"/>
              </a:lnSpc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Placa de Vídeo </a:t>
            </a:r>
            <a:r>
              <a:rPr lang="pt-BR" i="1"/>
              <a:t>NVIDIA GeForce GT 710</a:t>
            </a:r>
            <a:endParaRPr i="1">
              <a:solidFill>
                <a:srgbClr val="C00000"/>
              </a:solidFill>
            </a:endParaRPr>
          </a:p>
        </p:txBody>
      </p:sp>
      <p:pic>
        <p:nvPicPr>
          <p:cNvPr id="357" name="Google Shape;357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47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365" name="Google Shape;365;p47"/>
          <p:cNvSpPr txBox="1">
            <a:spLocks noGrp="1"/>
          </p:cNvSpPr>
          <p:nvPr>
            <p:ph type="body" idx="1"/>
          </p:nvPr>
        </p:nvSpPr>
        <p:spPr>
          <a:xfrm>
            <a:off x="180751" y="1201737"/>
            <a:ext cx="8630265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Placa  Gráfica </a:t>
            </a:r>
            <a:endParaRPr b="1">
              <a:solidFill>
                <a:srgbClr val="C0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  <a:p>
            <a:pPr marL="0" marR="5080" lvl="0" indent="0" algn="just" rtl="0"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As principais características para comparar nas placas de vídeo são:</a:t>
            </a:r>
            <a:endParaRPr/>
          </a:p>
          <a:p>
            <a:pPr marL="0" marR="5080" lvl="0" indent="0" algn="just" rtl="0"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342900" marR="5080" lvl="0" indent="-342900" algn="just" rtl="0"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Capacidade de Memória;</a:t>
            </a:r>
            <a:endParaRPr/>
          </a:p>
          <a:p>
            <a:pPr marL="342900" marR="5080" lvl="0" indent="-342900" algn="just" rtl="0"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Frequência do processador de vídeo </a:t>
            </a:r>
            <a:r>
              <a:rPr lang="pt-BR" i="1"/>
              <a:t>(GPU);</a:t>
            </a:r>
            <a:endParaRPr/>
          </a:p>
          <a:p>
            <a:pPr marL="342900" marR="5080" lvl="0" indent="-342900" algn="just" rtl="0"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Tipo de Memória </a:t>
            </a:r>
            <a:r>
              <a:rPr lang="pt-BR" i="1"/>
              <a:t>RAM – GDDR;</a:t>
            </a:r>
            <a:endParaRPr/>
          </a:p>
          <a:p>
            <a:pPr marL="342900" marR="5080" lvl="0" indent="-342900" algn="just" rtl="0"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Saídas de vídeo;</a:t>
            </a:r>
            <a:endParaRPr/>
          </a:p>
          <a:p>
            <a:pPr marL="342900" marR="5080" lvl="0" indent="-342900" algn="just" rtl="0"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Sistema de refrigeração;</a:t>
            </a:r>
            <a:endParaRPr/>
          </a:p>
          <a:p>
            <a:pPr marL="342900" marR="5080" lvl="0" indent="-342900" algn="just" rtl="0">
              <a:spcBef>
                <a:spcPts val="9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Captura de vídeo e imagem da tela.</a:t>
            </a:r>
            <a:endParaRPr i="1">
              <a:solidFill>
                <a:srgbClr val="C00000"/>
              </a:solidFill>
            </a:endParaRPr>
          </a:p>
        </p:txBody>
      </p:sp>
      <p:pic>
        <p:nvPicPr>
          <p:cNvPr id="366" name="Google Shape;366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8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374" name="Google Shape;374;p48"/>
          <p:cNvSpPr txBox="1">
            <a:spLocks noGrp="1"/>
          </p:cNvSpPr>
          <p:nvPr>
            <p:ph type="body" idx="1"/>
          </p:nvPr>
        </p:nvSpPr>
        <p:spPr>
          <a:xfrm>
            <a:off x="228600" y="1295399"/>
            <a:ext cx="8630265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 dirty="0">
                <a:solidFill>
                  <a:srgbClr val="C00000"/>
                </a:solidFill>
              </a:rPr>
              <a:t>Monitores</a:t>
            </a:r>
            <a:endParaRPr dirty="0"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dirty="0"/>
              <a:t>Existem várias tecnologias de monitores das quais  se destacam o </a:t>
            </a:r>
            <a:r>
              <a:rPr lang="pt-BR" i="1" dirty="0"/>
              <a:t>Cathode Ray Tube (CRT), Liquid Cristal  Display (LCD</a:t>
            </a:r>
            <a:r>
              <a:rPr lang="pt-BR" dirty="0"/>
              <a:t>), plasma, </a:t>
            </a:r>
            <a:r>
              <a:rPr lang="pt-BR" i="1" dirty="0"/>
              <a:t>Field Emission Display  </a:t>
            </a:r>
            <a:r>
              <a:rPr lang="pt-BR" dirty="0"/>
              <a:t>(</a:t>
            </a:r>
            <a:r>
              <a:rPr lang="pt-BR" i="1" dirty="0"/>
              <a:t>FED</a:t>
            </a:r>
            <a:r>
              <a:rPr lang="pt-BR" dirty="0"/>
              <a:t>) e </a:t>
            </a:r>
            <a:r>
              <a:rPr lang="pt-BR" i="1" dirty="0"/>
              <a:t>Organic Light Emitting Diode </a:t>
            </a:r>
            <a:r>
              <a:rPr lang="pt-BR" dirty="0"/>
              <a:t>(</a:t>
            </a:r>
            <a:r>
              <a:rPr lang="pt-BR" i="1" dirty="0"/>
              <a:t>OLED</a:t>
            </a:r>
            <a:r>
              <a:rPr lang="pt-BR" dirty="0"/>
              <a:t>).</a:t>
            </a:r>
            <a:endParaRPr dirty="0"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 dirty="0">
                <a:solidFill>
                  <a:srgbClr val="C00000"/>
                </a:solidFill>
              </a:rPr>
              <a:t> T.PC</a:t>
            </a:r>
            <a:endParaRPr dirty="0"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 dirty="0">
                <a:solidFill>
                  <a:srgbClr val="C00000"/>
                </a:solidFill>
              </a:rPr>
              <a:t>Pesquisar sobre os tipos de monitores e suas caracteristicas.</a:t>
            </a:r>
            <a:endParaRPr b="1" dirty="0">
              <a:solidFill>
                <a:srgbClr val="C0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 dirty="0">
                <a:solidFill>
                  <a:srgbClr val="C00000"/>
                </a:solidFill>
              </a:rPr>
              <a:t>Pesquisar sobre perifericos.</a:t>
            </a:r>
            <a:endParaRPr b="1" dirty="0">
              <a:solidFill>
                <a:srgbClr val="C00000"/>
              </a:solidFill>
            </a:endParaRPr>
          </a:p>
        </p:txBody>
      </p:sp>
      <p:pic>
        <p:nvPicPr>
          <p:cNvPr id="375" name="Google Shape;375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9"/>
          <p:cNvSpPr txBox="1">
            <a:spLocks noGrp="1"/>
          </p:cNvSpPr>
          <p:nvPr>
            <p:ph type="body" idx="1"/>
          </p:nvPr>
        </p:nvSpPr>
        <p:spPr>
          <a:xfrm>
            <a:off x="228600" y="1600201"/>
            <a:ext cx="86868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sz="4800"/>
          </a:p>
          <a:p>
            <a:pPr marL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sz="4800" b="1"/>
          </a:p>
          <a:p>
            <a:pPr marL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 b="1"/>
              <a:t>Perguntas e Debate ????</a:t>
            </a:r>
            <a:endParaRPr/>
          </a:p>
        </p:txBody>
      </p:sp>
      <p:pic>
        <p:nvPicPr>
          <p:cNvPr id="382" name="Google Shape;382;p49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1561" y="171450"/>
            <a:ext cx="8713839" cy="97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0"/>
          <p:cNvSpPr txBox="1">
            <a:spLocks noGrp="1"/>
          </p:cNvSpPr>
          <p:nvPr>
            <p:ph type="body" idx="1"/>
          </p:nvPr>
        </p:nvSpPr>
        <p:spPr>
          <a:xfrm>
            <a:off x="228600" y="1600201"/>
            <a:ext cx="86868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/>
          </a:p>
        </p:txBody>
      </p:sp>
      <p:pic>
        <p:nvPicPr>
          <p:cNvPr id="388" name="Google Shape;388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524000"/>
            <a:ext cx="8686800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50" descr="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561" y="171450"/>
            <a:ext cx="8713839" cy="97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51"/>
          <p:cNvSpPr txBox="1">
            <a:spLocks noGrp="1"/>
          </p:cNvSpPr>
          <p:nvPr>
            <p:ph type="body" idx="1"/>
          </p:nvPr>
        </p:nvSpPr>
        <p:spPr>
          <a:xfrm>
            <a:off x="228600" y="1600201"/>
            <a:ext cx="86868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sz="4800"/>
          </a:p>
          <a:p>
            <a:pPr marL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sz="4800" b="1"/>
          </a:p>
          <a:p>
            <a:pPr marL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 b="1"/>
              <a:t>Obrigado</a:t>
            </a:r>
            <a:endParaRPr/>
          </a:p>
        </p:txBody>
      </p:sp>
      <p:pic>
        <p:nvPicPr>
          <p:cNvPr id="395" name="Google Shape;395;p51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1561" y="171450"/>
            <a:ext cx="8713839" cy="97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>
            <a:spLocks noGrp="1"/>
          </p:cNvSpPr>
          <p:nvPr>
            <p:ph type="title"/>
          </p:nvPr>
        </p:nvSpPr>
        <p:spPr>
          <a:xfrm>
            <a:off x="-1828800" y="85165"/>
            <a:ext cx="662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Sumário</a:t>
            </a:r>
            <a:endParaRPr b="1"/>
          </a:p>
        </p:txBody>
      </p:sp>
      <p:sp>
        <p:nvSpPr>
          <p:cNvPr id="180" name="Google Shape;180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Tema 2: Sistema de Visualização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/>
              <a:t>Placas Gráficas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Componentes de placa gráfica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Placas graficas actuais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b="1"/>
              <a:t>Monitores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Tipos, características e funcionamento</a:t>
            </a:r>
            <a:endParaRPr/>
          </a:p>
        </p:txBody>
      </p:sp>
      <p:pic>
        <p:nvPicPr>
          <p:cNvPr id="181" name="Google Shape;18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>
                <a:solidFill>
                  <a:srgbClr val="888888"/>
                </a:solidFill>
              </a:rPr>
              <a:t>3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189" name="Google Shape;189;p28"/>
          <p:cNvSpPr txBox="1">
            <a:spLocks noGrp="1"/>
          </p:cNvSpPr>
          <p:nvPr>
            <p:ph type="body" idx="1"/>
          </p:nvPr>
        </p:nvSpPr>
        <p:spPr>
          <a:xfrm>
            <a:off x="324465" y="1066801"/>
            <a:ext cx="8534400" cy="5172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Sistema de Visualização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190" name="Google Shape;19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  <p:pic>
        <p:nvPicPr>
          <p:cNvPr id="192" name="Google Shape;192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2142" y="1543050"/>
            <a:ext cx="4343400" cy="1550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52825" y="3074618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199340" y="3200401"/>
            <a:ext cx="2466975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8" descr="HDMI, VGA, DVI, DisplayPort, Componente ou RCA: qual cabo é o melhor? -  TecMundo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04800" y="4267200"/>
            <a:ext cx="3124200" cy="156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2401" y="1543050"/>
            <a:ext cx="3400424" cy="2403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03" name="Google Shape;203;p29"/>
          <p:cNvSpPr txBox="1">
            <a:spLocks noGrp="1"/>
          </p:cNvSpPr>
          <p:nvPr>
            <p:ph type="body" idx="1"/>
          </p:nvPr>
        </p:nvSpPr>
        <p:spPr>
          <a:xfrm>
            <a:off x="324465" y="1295399"/>
            <a:ext cx="8534400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Sistema de Visualização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É um meio que </a:t>
            </a:r>
            <a:r>
              <a:rPr lang="pt-BR" b="1"/>
              <a:t>permite mostrar ao utilizador </a:t>
            </a:r>
            <a:r>
              <a:rPr lang="pt-BR"/>
              <a:t>os </a:t>
            </a:r>
            <a:r>
              <a:rPr lang="pt-BR" b="1"/>
              <a:t>resultados do  processamento </a:t>
            </a:r>
            <a:r>
              <a:rPr lang="pt-BR"/>
              <a:t>de determinados dados no computador. É a  </a:t>
            </a:r>
            <a:r>
              <a:rPr lang="pt-BR" b="1"/>
              <a:t>interface visual </a:t>
            </a:r>
            <a:r>
              <a:rPr lang="pt-BR"/>
              <a:t>entre o ser </a:t>
            </a:r>
            <a:r>
              <a:rPr lang="pt-BR" b="1"/>
              <a:t>humano</a:t>
            </a:r>
            <a:r>
              <a:rPr lang="pt-BR"/>
              <a:t> e o </a:t>
            </a:r>
            <a:r>
              <a:rPr lang="pt-BR" b="1"/>
              <a:t>computador.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Um sistema de visualização é basicamente composto por um </a:t>
            </a:r>
            <a:r>
              <a:rPr lang="pt-BR" b="1"/>
              <a:t>monitor </a:t>
            </a:r>
            <a:r>
              <a:rPr lang="pt-BR"/>
              <a:t>e por uma </a:t>
            </a:r>
            <a:r>
              <a:rPr lang="pt-BR" b="1"/>
              <a:t>placa gráfica (ou placa de vídeo).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204" name="Google Shape;20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0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12" name="Google Shape;212;p30"/>
          <p:cNvSpPr txBox="1">
            <a:spLocks noGrp="1"/>
          </p:cNvSpPr>
          <p:nvPr>
            <p:ph type="body" idx="1"/>
          </p:nvPr>
        </p:nvSpPr>
        <p:spPr>
          <a:xfrm>
            <a:off x="324465" y="1295399"/>
            <a:ext cx="8534400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Picture Element (</a:t>
            </a:r>
            <a:r>
              <a:rPr lang="pt-BR" b="1" i="1">
                <a:solidFill>
                  <a:srgbClr val="C00000"/>
                </a:solidFill>
              </a:rPr>
              <a:t>Pixel</a:t>
            </a:r>
            <a:r>
              <a:rPr lang="pt-BR" b="1">
                <a:solidFill>
                  <a:srgbClr val="C00000"/>
                </a:solidFill>
              </a:rPr>
              <a:t>)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É o </a:t>
            </a:r>
            <a:r>
              <a:rPr lang="pt-BR" b="1"/>
              <a:t>ponto mais pequeno </a:t>
            </a:r>
            <a:r>
              <a:rPr lang="pt-BR"/>
              <a:t>que pode  ser </a:t>
            </a:r>
            <a:r>
              <a:rPr lang="pt-BR" b="1"/>
              <a:t>visualizado</a:t>
            </a:r>
            <a:r>
              <a:rPr lang="pt-BR"/>
              <a:t> em uma </a:t>
            </a:r>
            <a:r>
              <a:rPr lang="pt-BR" b="1"/>
              <a:t>imagem</a:t>
            </a:r>
            <a:r>
              <a:rPr lang="pt-BR"/>
              <a:t> e que  pode ser controlado individualmente.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Cada pixel pode ter uma cor e  intensidade diferentes. A aparência  de cada pixel no ecrã é controlada  pela intensidade das três cores  básicas: </a:t>
            </a:r>
            <a:r>
              <a:rPr lang="pt-BR" i="1">
                <a:solidFill>
                  <a:srgbClr val="FF0000"/>
                </a:solidFill>
              </a:rPr>
              <a:t>RGB (Red, Green, Blue).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213" name="Google Shape;213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1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21" name="Google Shape;221;p31"/>
          <p:cNvSpPr txBox="1">
            <a:spLocks noGrp="1"/>
          </p:cNvSpPr>
          <p:nvPr>
            <p:ph type="body" idx="1"/>
          </p:nvPr>
        </p:nvSpPr>
        <p:spPr>
          <a:xfrm>
            <a:off x="324465" y="1295399"/>
            <a:ext cx="8534400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Resolução Espacial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É o </a:t>
            </a:r>
            <a:r>
              <a:rPr lang="pt-BR" b="1"/>
              <a:t>produto</a:t>
            </a:r>
            <a:r>
              <a:rPr lang="pt-BR"/>
              <a:t> do </a:t>
            </a:r>
            <a:r>
              <a:rPr lang="pt-BR" b="1"/>
              <a:t>número de colunas de pixéis  </a:t>
            </a:r>
            <a:r>
              <a:rPr lang="pt-BR"/>
              <a:t>(resolução horizontal) pelo </a:t>
            </a:r>
            <a:r>
              <a:rPr lang="pt-BR" b="1"/>
              <a:t>número de linhas de  pixéis </a:t>
            </a:r>
            <a:r>
              <a:rPr lang="pt-BR"/>
              <a:t>(resolução vertical). Determina o grau de  detalhe que pode ser visualizado num ecrã.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Um programa clássico para teste nas </a:t>
            </a:r>
            <a:r>
              <a:rPr lang="pt-BR" b="1"/>
              <a:t>placas de vídeo</a:t>
            </a:r>
            <a:r>
              <a:rPr lang="pt-BR"/>
              <a:t> é o </a:t>
            </a:r>
            <a:r>
              <a:rPr lang="pt-BR" i="1"/>
              <a:t>GPU Caps Viewer</a:t>
            </a:r>
            <a:r>
              <a:rPr lang="pt-BR"/>
              <a:t>. Necessariamente, ele irá identificar o modelo da sua GPU, detalhando diversas informações fundamentais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222" name="Google Shape;222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2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30" name="Google Shape;230;p32"/>
          <p:cNvSpPr txBox="1">
            <a:spLocks noGrp="1"/>
          </p:cNvSpPr>
          <p:nvPr>
            <p:ph type="body" idx="1"/>
          </p:nvPr>
        </p:nvSpPr>
        <p:spPr>
          <a:xfrm>
            <a:off x="324465" y="1295399"/>
            <a:ext cx="8534400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Profundidade de Cor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É o número de cores distintas que podem ser  representadas. Está relacionada com o número de </a:t>
            </a:r>
            <a:r>
              <a:rPr lang="pt-BR" i="1"/>
              <a:t>bits</a:t>
            </a:r>
            <a:r>
              <a:rPr lang="pt-BR"/>
              <a:t>  utilizados para armazenar a informação de cor de cada  </a:t>
            </a:r>
            <a:r>
              <a:rPr lang="pt-BR" i="1"/>
              <a:t>pixel</a:t>
            </a:r>
            <a:r>
              <a:rPr lang="pt-BR"/>
              <a:t>.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231" name="Google Shape;231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3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334000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 b="1"/>
              <a:t> </a:t>
            </a:r>
            <a:br>
              <a:rPr lang="pt-BR" sz="3600" b="1"/>
            </a:br>
            <a:r>
              <a:rPr lang="pt-BR" b="1"/>
              <a:t>Sistema de Visualização</a:t>
            </a:r>
            <a:br>
              <a:rPr lang="pt-BR" sz="3600" b="1"/>
            </a:br>
            <a:br>
              <a:rPr lang="pt-BR" sz="3600" b="1"/>
            </a:br>
            <a:endParaRPr/>
          </a:p>
        </p:txBody>
      </p:sp>
      <p:sp>
        <p:nvSpPr>
          <p:cNvPr id="239" name="Google Shape;239;p33"/>
          <p:cNvSpPr txBox="1">
            <a:spLocks noGrp="1"/>
          </p:cNvSpPr>
          <p:nvPr>
            <p:ph type="body" idx="1"/>
          </p:nvPr>
        </p:nvSpPr>
        <p:spPr>
          <a:xfrm>
            <a:off x="324465" y="1295399"/>
            <a:ext cx="8534400" cy="494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 b="1">
                <a:solidFill>
                  <a:srgbClr val="C00000"/>
                </a:solidFill>
              </a:rPr>
              <a:t>Placas Gráficas </a:t>
            </a:r>
            <a:endParaRPr b="1">
              <a:solidFill>
                <a:srgbClr val="C0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As placas de	vídeo	tem como função armazenar a imagem na sua memória e refrescar periodicamente o monitor. 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O seu modo gráfico  determina as características de  resolução, da  cor, da  taxa de  refrescamento e o modo como o processador acede à memória de vídeo.</a:t>
            </a:r>
            <a:endParaRPr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C00000"/>
              </a:solidFill>
            </a:endParaRPr>
          </a:p>
        </p:txBody>
      </p:sp>
      <p:pic>
        <p:nvPicPr>
          <p:cNvPr id="240" name="Google Shape;240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1430</Words>
  <Application>Microsoft Office PowerPoint</Application>
  <PresentationFormat>On-screen Show (4:3)</PresentationFormat>
  <Paragraphs>175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Ovo</vt:lpstr>
      <vt:lpstr>Arial</vt:lpstr>
      <vt:lpstr>1_Office Theme</vt:lpstr>
      <vt:lpstr>Office Theme</vt:lpstr>
      <vt:lpstr>Arquitectura e Tecnologias de Computadores</vt:lpstr>
      <vt:lpstr>PowerPoint Presentation</vt:lpstr>
      <vt:lpstr>Sumário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  Sistema de Visualização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Arquitectura e Tecnologias de Computadores</dc:title>
  <dc:creator>rmphfumo</dc:creator>
  <cp:lastModifiedBy>Rafael Mphume</cp:lastModifiedBy>
  <cp:revision>2</cp:revision>
  <dcterms:modified xsi:type="dcterms:W3CDTF">2024-10-10T09:56:25Z</dcterms:modified>
</cp:coreProperties>
</file>