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93" r:id="rId4"/>
    <p:sldMasterId id="2147483694" r:id="rId5"/>
    <p:sldMasterId id="2147483695" r:id="rId6"/>
    <p:sldMasterId id="2147483696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</p:sldIdLst>
  <p:sldSz cy="6858000" cx="9144000"/>
  <p:notesSz cx="6858000" cy="9144000"/>
  <p:embeddedFontLst>
    <p:embeddedFont>
      <p:font typeface="Ovo"/>
      <p:regular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2.xml"/><Relationship Id="rId22" Type="http://schemas.openxmlformats.org/officeDocument/2006/relationships/slide" Target="slides/slide14.xml"/><Relationship Id="rId21" Type="http://schemas.openxmlformats.org/officeDocument/2006/relationships/slide" Target="slides/slide13.xml"/><Relationship Id="rId24" Type="http://schemas.openxmlformats.org/officeDocument/2006/relationships/slide" Target="slides/slide16.xml"/><Relationship Id="rId23" Type="http://schemas.openxmlformats.org/officeDocument/2006/relationships/slide" Target="slides/slide1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25" Type="http://schemas.openxmlformats.org/officeDocument/2006/relationships/slide" Target="slides/slide17.xml"/><Relationship Id="rId28" Type="http://schemas.openxmlformats.org/officeDocument/2006/relationships/slide" Target="slides/slide20.xml"/><Relationship Id="rId27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slide" Target="slides/slide21.xml"/><Relationship Id="rId7" Type="http://schemas.openxmlformats.org/officeDocument/2006/relationships/slideMaster" Target="slideMasters/slideMaster4.xml"/><Relationship Id="rId8" Type="http://schemas.openxmlformats.org/officeDocument/2006/relationships/notesMaster" Target="notesMasters/notesMaster1.xml"/><Relationship Id="rId30" Type="http://schemas.openxmlformats.org/officeDocument/2006/relationships/font" Target="fonts/Ovo-regular.fntdata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5" name="Google Shape;30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1" name="Google Shape;38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2" name="Google Shape;382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0" name="Google Shape;39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1" name="Google Shape;391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9" name="Google Shape;39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0" name="Google Shape;400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8" name="Google Shape;40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9" name="Google Shape;409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7" name="Google Shape;41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8" name="Google Shape;418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6" name="Google Shape;42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27" name="Google Shape;427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5" name="Google Shape;43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36" name="Google Shape;436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4" name="Google Shape;44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45" name="Google Shape;445;p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4" name="Google Shape;45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55" name="Google Shape;455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3" name="Google Shape;463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5" name="Google Shape;31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70" name="Google Shape;470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78" name="Google Shape;478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2" name="Google Shape;32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0" name="Google Shape;330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8" name="Google Shape;33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6" name="Google Shape;346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4" name="Google Shape;35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5" name="Google Shape;355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3" name="Google Shape;36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4" name="Google Shape;364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2" name="Google Shape;37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3" name="Google Shape;373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1" y="6334317"/>
            <a:ext cx="9144001" cy="664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 txBox="1"/>
          <p:nvPr>
            <p:ph type="title"/>
          </p:nvPr>
        </p:nvSpPr>
        <p:spPr>
          <a:xfrm>
            <a:off x="822960" y="758952"/>
            <a:ext cx="7543801" cy="35661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body"/>
          </p:nvPr>
        </p:nvSpPr>
        <p:spPr>
          <a:xfrm>
            <a:off x="825038" y="4455622"/>
            <a:ext cx="7543801" cy="1143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cxnSp>
        <p:nvCxnSpPr>
          <p:cNvPr id="21" name="Google Shape;21;p2"/>
          <p:cNvCxnSpPr/>
          <p:nvPr/>
        </p:nvCxnSpPr>
        <p:spPr>
          <a:xfrm>
            <a:off x="905743" y="4343400"/>
            <a:ext cx="7406642" cy="0"/>
          </a:xfrm>
          <a:prstGeom prst="straightConnector1">
            <a:avLst/>
          </a:prstGeom>
          <a:noFill/>
          <a:ln cap="flat" cmpd="sng" w="9525">
            <a:solidFill>
              <a:srgbClr val="80808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/>
          </p:nvPr>
        </p:nvSpPr>
        <p:spPr>
          <a:xfrm>
            <a:off x="822960" y="286604"/>
            <a:ext cx="7543801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" type="body"/>
          </p:nvPr>
        </p:nvSpPr>
        <p:spPr>
          <a:xfrm>
            <a:off x="822960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>
  <p:cSld name="Vertical Title and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2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/>
          <p:nvPr>
            <p:ph type="title"/>
          </p:nvPr>
        </p:nvSpPr>
        <p:spPr>
          <a:xfrm>
            <a:off x="6543675" y="412303"/>
            <a:ext cx="1971675" cy="57598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" type="body"/>
          </p:nvPr>
        </p:nvSpPr>
        <p:spPr>
          <a:xfrm>
            <a:off x="628650" y="412303"/>
            <a:ext cx="5800725" cy="5759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to">
  <p:cSld name="Título e Objet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>
            <a:off x="822960" y="286604"/>
            <a:ext cx="7543801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>
            <a:off x="822960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7" name="Google Shape;87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8" name="Google Shape;8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4" name="Google Shape;94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2" name="Google Shape;112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3" name="Google Shape;113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4" name="Google Shape;114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5" name="Google Shape;11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822960" y="286604"/>
            <a:ext cx="7543801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822960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0" name="Google Shape;130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1" name="Google Shape;13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37" name="Google Shape;137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8" name="Google Shape;13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2" name="Google Shape;162;p2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3" name="Google Shape;163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2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9" name="Google Shape;169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2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5" name="Google Shape;175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3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1" name="Google Shape;181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7" name="Google Shape;187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88" name="Google Shape;188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9" name="Google Shape;189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90" name="Google Shape;190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>
  <p:cSld name="Section 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4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4"/>
          <p:cNvSpPr txBox="1"/>
          <p:nvPr>
            <p:ph type="title"/>
          </p:nvPr>
        </p:nvSpPr>
        <p:spPr>
          <a:xfrm>
            <a:off x="822960" y="758952"/>
            <a:ext cx="7543801" cy="35661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822960" y="4453129"/>
            <a:ext cx="7543801" cy="1143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400"/>
              <a:buFont typeface="Calibri"/>
              <a:buNone/>
              <a:defRPr sz="2400" cap="none">
                <a:solidFill>
                  <a:srgbClr val="344068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cxnSp>
        <p:nvCxnSpPr>
          <p:cNvPr id="32" name="Google Shape;32;p4"/>
          <p:cNvCxnSpPr/>
          <p:nvPr/>
        </p:nvCxnSpPr>
        <p:spPr>
          <a:xfrm>
            <a:off x="905743" y="4343400"/>
            <a:ext cx="7406642" cy="0"/>
          </a:xfrm>
          <a:prstGeom prst="straightConnector1">
            <a:avLst/>
          </a:prstGeom>
          <a:noFill/>
          <a:ln cap="flat" cmpd="sng" w="9525">
            <a:solidFill>
              <a:srgbClr val="80808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3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05" name="Google Shape;205;p3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06" name="Google Shape;206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3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12" name="Google Shape;212;p3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13" name="Google Shape;213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3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9" name="Google Shape;219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3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5" name="Google Shape;225;p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3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6" name="Google Shape;236;p3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37" name="Google Shape;237;p3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38" name="Google Shape;238;p3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9" name="Google Shape;239;p3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3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3" name="Google Shape;243;p4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4" name="Google Shape;244;p4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4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4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4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0" name="Google Shape;250;p4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4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2" name="Google Shape;252;p4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5" name="Google Shape;255;p4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6" name="Google Shape;256;p4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4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8" name="Google Shape;258;p4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1" name="Google Shape;261;p4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2" name="Google Shape;262;p4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63" name="Google Shape;263;p4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4" name="Google Shape;264;p4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65" name="Google Shape;265;p4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6" name="Google Shape;266;p4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7" name="Google Shape;267;p4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822960" y="286604"/>
            <a:ext cx="7543801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822960" y="1845734"/>
            <a:ext cx="37033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0" name="Google Shape;270;p4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1" name="Google Shape;271;p4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2" name="Google Shape;272;p4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4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6" name="Google Shape;276;p4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9" name="Google Shape;279;p4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80" name="Google Shape;280;p4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81" name="Google Shape;281;p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4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3" name="Google Shape;283;p4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6" name="Google Shape;286;p4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87" name="Google Shape;287;p4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88" name="Google Shape;288;p4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9" name="Google Shape;289;p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0" name="Google Shape;290;p4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3" name="Google Shape;293;p4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4" name="Google Shape;294;p4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6" name="Google Shape;296;p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9" name="Google Shape;299;p4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0" name="Google Shape;300;p4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1" name="Google Shape;301;p4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4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822960" y="286604"/>
            <a:ext cx="7543801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822960" y="1846053"/>
            <a:ext cx="3703320" cy="7362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000"/>
              <a:buFont typeface="Calibri"/>
              <a:buNone/>
              <a:defRPr cap="none">
                <a:solidFill>
                  <a:srgbClr val="34406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000"/>
              <a:buFont typeface="Calibri"/>
              <a:buNone/>
              <a:defRPr cap="none">
                <a:solidFill>
                  <a:srgbClr val="34406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000"/>
              <a:buFont typeface="Calibri"/>
              <a:buNone/>
              <a:defRPr cap="none">
                <a:solidFill>
                  <a:srgbClr val="34406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000"/>
              <a:buFont typeface="Calibri"/>
              <a:buNone/>
              <a:defRPr cap="none">
                <a:solidFill>
                  <a:srgbClr val="34406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44068"/>
              </a:buClr>
              <a:buSzPts val="2000"/>
              <a:buFont typeface="Calibri"/>
              <a:buNone/>
              <a:defRPr cap="none">
                <a:solidFill>
                  <a:srgbClr val="344068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63440" y="1846053"/>
            <a:ext cx="3703321" cy="7362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822960" y="286604"/>
            <a:ext cx="7543801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8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>
  <p:cSld name="Content with Captio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/>
          <p:nvPr/>
        </p:nvSpPr>
        <p:spPr>
          <a:xfrm>
            <a:off x="12" y="0"/>
            <a:ext cx="303809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9"/>
          <p:cNvSpPr/>
          <p:nvPr/>
        </p:nvSpPr>
        <p:spPr>
          <a:xfrm>
            <a:off x="3030053" y="0"/>
            <a:ext cx="48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9"/>
          <p:cNvSpPr txBox="1"/>
          <p:nvPr>
            <p:ph type="title"/>
          </p:nvPr>
        </p:nvSpPr>
        <p:spPr>
          <a:xfrm>
            <a:off x="342900" y="594360"/>
            <a:ext cx="2400300" cy="2286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>
                <a:solidFill>
                  <a:srgbClr val="FFFFFF"/>
                </a:solidFill>
              </a:defRPr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3600450" y="731520"/>
            <a:ext cx="4869181" cy="52578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342900" y="2926080"/>
            <a:ext cx="2400300" cy="3379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34406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34406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34406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34406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34406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34406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34406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34406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34406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>
  <p:cSld name="Picture with Capti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0"/>
          <p:cNvSpPr/>
          <p:nvPr/>
        </p:nvSpPr>
        <p:spPr>
          <a:xfrm>
            <a:off x="10" y="4915076"/>
            <a:ext cx="9141620" cy="640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0"/>
          <p:cNvSpPr txBox="1"/>
          <p:nvPr>
            <p:ph type="title"/>
          </p:nvPr>
        </p:nvSpPr>
        <p:spPr>
          <a:xfrm>
            <a:off x="822960" y="5074921"/>
            <a:ext cx="7585234" cy="82296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>
                <a:solidFill>
                  <a:srgbClr val="FFFFFF"/>
                </a:solidFill>
              </a:defRPr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  <a:defRPr/>
            </a:lvl9pPr>
          </a:lstStyle>
          <a:p/>
        </p:txBody>
      </p:sp>
      <p:sp>
        <p:nvSpPr>
          <p:cNvPr id="61" name="Google Shape;61;p10"/>
          <p:cNvSpPr/>
          <p:nvPr>
            <p:ph idx="2" type="pic"/>
          </p:nvPr>
        </p:nvSpPr>
        <p:spPr>
          <a:xfrm>
            <a:off x="11" y="0"/>
            <a:ext cx="9143990" cy="4915076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822960" y="5907024"/>
            <a:ext cx="7584949" cy="5943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 sz="1500">
                <a:solidFill>
                  <a:srgbClr val="FFFFFF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 sz="1500">
                <a:solidFill>
                  <a:srgbClr val="FFFFFF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 sz="1500">
                <a:solidFill>
                  <a:srgbClr val="FFFFFF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 sz="1500">
                <a:solidFill>
                  <a:srgbClr val="FFFFFF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4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Google Shape;12;p1"/>
          <p:cNvCxnSpPr/>
          <p:nvPr/>
        </p:nvCxnSpPr>
        <p:spPr>
          <a:xfrm>
            <a:off x="895149" y="1737845"/>
            <a:ext cx="7475220" cy="1"/>
          </a:xfrm>
          <a:prstGeom prst="straightConnector1">
            <a:avLst/>
          </a:prstGeom>
          <a:noFill/>
          <a:ln cap="flat" cmpd="sng" w="9525">
            <a:solidFill>
              <a:srgbClr val="80808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 txBox="1"/>
          <p:nvPr>
            <p:ph type="title"/>
          </p:nvPr>
        </p:nvSpPr>
        <p:spPr>
          <a:xfrm>
            <a:off x="822960" y="286604"/>
            <a:ext cx="7543801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◦"/>
              <a:defRPr b="0" i="0" sz="20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◦"/>
              <a:defRPr b="0" i="0" sz="20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◦"/>
              <a:defRPr b="0" i="0" sz="20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◦"/>
              <a:defRPr b="0" i="0" sz="20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◦"/>
              <a:defRPr b="0" i="0" sz="20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◦"/>
              <a:defRPr b="0" i="0" sz="20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◦"/>
              <a:defRPr b="0" i="0" sz="20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◦"/>
              <a:defRPr b="0" i="0" sz="20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5" name="Google Shape;155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6" name="Google Shape;156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7" name="Google Shape;157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8" name="Google Shape;158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0" name="Google Shape;230;p3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1" name="Google Shape;231;p3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2" name="Google Shape;232;p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3" name="Google Shape;233;p3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0"/>
          <p:cNvSpPr txBox="1"/>
          <p:nvPr/>
        </p:nvSpPr>
        <p:spPr>
          <a:xfrm>
            <a:off x="899452" y="5181603"/>
            <a:ext cx="2574432" cy="5355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pt-BR" sz="3200" u="none" cap="none" strike="noStrike">
                <a:solidFill>
                  <a:srgbClr val="002060"/>
                </a:solidFill>
                <a:latin typeface="Ovo"/>
                <a:ea typeface="Ovo"/>
                <a:cs typeface="Ovo"/>
                <a:sym typeface="Ovo"/>
              </a:rPr>
              <a:t>Semana 07</a:t>
            </a:r>
            <a:endParaRPr b="1" i="0" sz="3200" u="none" cap="none" strike="noStrike">
              <a:solidFill>
                <a:srgbClr val="002060"/>
              </a:solidFill>
              <a:latin typeface="Ovo"/>
              <a:ea typeface="Ovo"/>
              <a:cs typeface="Ovo"/>
              <a:sym typeface="Ovo"/>
            </a:endParaRPr>
          </a:p>
        </p:txBody>
      </p:sp>
      <p:sp>
        <p:nvSpPr>
          <p:cNvPr id="308" name="Google Shape;308;p50"/>
          <p:cNvSpPr txBox="1"/>
          <p:nvPr>
            <p:ph idx="4294967295" type="ctrTitle"/>
          </p:nvPr>
        </p:nvSpPr>
        <p:spPr>
          <a:xfrm>
            <a:off x="514351" y="1149351"/>
            <a:ext cx="7922960" cy="2889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 fontScale="90000"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Ovo"/>
              <a:buNone/>
            </a:pPr>
            <a:r>
              <a:rPr b="0" i="0" lang="pt-BR" sz="7400" u="none" cap="none" strike="noStrike">
                <a:solidFill>
                  <a:srgbClr val="C00000"/>
                </a:solidFill>
                <a:latin typeface="Ovo"/>
                <a:ea typeface="Ovo"/>
                <a:cs typeface="Ovo"/>
                <a:sym typeface="Ovo"/>
              </a:rPr>
              <a:t>A</a:t>
            </a:r>
            <a:r>
              <a:rPr b="0" i="0" lang="pt-BR" sz="7400" u="none" cap="none" strike="noStrike">
                <a:solidFill>
                  <a:schemeClr val="dk1"/>
                </a:solidFill>
                <a:latin typeface="Ovo"/>
                <a:ea typeface="Ovo"/>
                <a:cs typeface="Ovo"/>
                <a:sym typeface="Ovo"/>
              </a:rPr>
              <a:t>rquitectura e </a:t>
            </a:r>
            <a:r>
              <a:rPr b="0" i="0" lang="pt-BR" sz="7400" u="none" cap="none" strike="noStrike">
                <a:solidFill>
                  <a:srgbClr val="C00000"/>
                </a:solidFill>
                <a:latin typeface="Ovo"/>
                <a:ea typeface="Ovo"/>
                <a:cs typeface="Ovo"/>
                <a:sym typeface="Ovo"/>
              </a:rPr>
              <a:t>T</a:t>
            </a:r>
            <a:r>
              <a:rPr b="0" i="0" lang="pt-BR" sz="7400" u="none" cap="none" strike="noStrike">
                <a:solidFill>
                  <a:schemeClr val="dk1"/>
                </a:solidFill>
                <a:latin typeface="Ovo"/>
                <a:ea typeface="Ovo"/>
                <a:cs typeface="Ovo"/>
                <a:sym typeface="Ovo"/>
              </a:rPr>
              <a:t>ecnologias de </a:t>
            </a:r>
            <a:r>
              <a:rPr b="0" i="0" lang="pt-BR" sz="7400" u="none" cap="none" strike="noStrike">
                <a:solidFill>
                  <a:srgbClr val="C00000"/>
                </a:solidFill>
                <a:latin typeface="Ovo"/>
                <a:ea typeface="Ovo"/>
                <a:cs typeface="Ovo"/>
                <a:sym typeface="Ovo"/>
              </a:rPr>
              <a:t>C</a:t>
            </a:r>
            <a:r>
              <a:rPr b="0" i="0" lang="pt-BR" sz="7400" u="none" cap="none" strike="noStrike">
                <a:solidFill>
                  <a:schemeClr val="dk1"/>
                </a:solidFill>
                <a:latin typeface="Ovo"/>
                <a:ea typeface="Ovo"/>
                <a:cs typeface="Ovo"/>
                <a:sym typeface="Ovo"/>
              </a:rPr>
              <a:t>omputadores</a:t>
            </a:r>
            <a:endParaRPr b="0" i="0" sz="7400" u="none" cap="none" strike="noStrike">
              <a:solidFill>
                <a:schemeClr val="dk1"/>
              </a:solidFill>
              <a:latin typeface="Ovo"/>
              <a:ea typeface="Ovo"/>
              <a:cs typeface="Ovo"/>
              <a:sym typeface="Ovo"/>
            </a:endParaRPr>
          </a:p>
        </p:txBody>
      </p:sp>
      <p:sp>
        <p:nvSpPr>
          <p:cNvPr id="309" name="Google Shape;309;p50"/>
          <p:cNvSpPr txBox="1"/>
          <p:nvPr/>
        </p:nvSpPr>
        <p:spPr>
          <a:xfrm>
            <a:off x="180754" y="6463216"/>
            <a:ext cx="4848446" cy="3276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85000" lnSpcReduction="20000"/>
          </a:bodyPr>
          <a:lstStyle/>
          <a:p>
            <a:pPr indent="0" lvl="0" marL="0" marR="0" rtl="0" algn="l">
              <a:lnSpc>
                <a:spcPct val="2031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pt-BR" sz="12800" u="none" cap="none" strike="noStrike">
                <a:solidFill>
                  <a:srgbClr val="000000"/>
                </a:solidFill>
                <a:latin typeface="Ovo"/>
                <a:ea typeface="Ovo"/>
                <a:cs typeface="Ovo"/>
                <a:sym typeface="Ovo"/>
              </a:rPr>
              <a:t>MSc. Rafael Beto Mpfumo</a:t>
            </a:r>
            <a:r>
              <a:rPr b="0" i="0" lang="pt-BR" sz="2000" u="none" cap="none" strike="noStrike">
                <a:solidFill>
                  <a:srgbClr val="000000"/>
                </a:solidFill>
                <a:latin typeface="Ovo"/>
                <a:ea typeface="Ovo"/>
                <a:cs typeface="Ovo"/>
                <a:sym typeface="Ovo"/>
              </a:rPr>
              <a:t>.</a:t>
            </a:r>
            <a:endParaRPr b="0" i="0" sz="2000" u="none" cap="none" strike="noStrike">
              <a:solidFill>
                <a:srgbClr val="000000"/>
              </a:solidFill>
              <a:latin typeface="Ovo"/>
              <a:ea typeface="Ovo"/>
              <a:cs typeface="Ovo"/>
              <a:sym typeface="Ovo"/>
            </a:endParaRPr>
          </a:p>
        </p:txBody>
      </p:sp>
      <p:sp>
        <p:nvSpPr>
          <p:cNvPr id="310" name="Google Shape;310;p50"/>
          <p:cNvSpPr txBox="1"/>
          <p:nvPr/>
        </p:nvSpPr>
        <p:spPr>
          <a:xfrm>
            <a:off x="6163733" y="5717134"/>
            <a:ext cx="2956929" cy="10737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ctr">
              <a:lnSpc>
                <a:spcPct val="2708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b="0" i="0" lang="pt-BR" sz="9600" u="none" cap="none" strike="noStrike">
                <a:solidFill>
                  <a:srgbClr val="000000"/>
                </a:solidFill>
                <a:latin typeface="Ovo"/>
                <a:ea typeface="Ovo"/>
                <a:cs typeface="Ovo"/>
                <a:sym typeface="Ovo"/>
              </a:rPr>
              <a:t>2024</a:t>
            </a:r>
            <a:endParaRPr b="0" i="0" sz="2000" u="none" cap="none" strike="noStrike">
              <a:solidFill>
                <a:srgbClr val="000000"/>
              </a:solidFill>
              <a:latin typeface="Ovo"/>
              <a:ea typeface="Ovo"/>
              <a:cs typeface="Ovo"/>
              <a:sym typeface="Ovo"/>
            </a:endParaRPr>
          </a:p>
        </p:txBody>
      </p:sp>
      <p:pic>
        <p:nvPicPr>
          <p:cNvPr descr="Image" id="311" name="Google Shape;311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71450"/>
            <a:ext cx="7681913" cy="97790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50"/>
          <p:cNvSpPr txBox="1"/>
          <p:nvPr>
            <p:ph idx="12" type="sldNum"/>
          </p:nvPr>
        </p:nvSpPr>
        <p:spPr>
          <a:xfrm>
            <a:off x="8211787" y="6611779"/>
            <a:ext cx="243013" cy="246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9"/>
          <p:cNvSpPr txBox="1"/>
          <p:nvPr>
            <p:ph type="title"/>
          </p:nvPr>
        </p:nvSpPr>
        <p:spPr>
          <a:xfrm>
            <a:off x="-152400" y="76071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385" name="Google Shape;385;p59"/>
          <p:cNvSpPr txBox="1"/>
          <p:nvPr>
            <p:ph idx="1" type="body"/>
          </p:nvPr>
        </p:nvSpPr>
        <p:spPr>
          <a:xfrm>
            <a:off x="304800" y="1476897"/>
            <a:ext cx="8534400" cy="4847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Erros na Memória Principal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Falha grave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Constitui um defeito físico permanente, onde células de memória podem armazenar dados que permaneçam sempre com o valor 0 ou 1 ou variar  entre 0 e 1.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Causa  : </a:t>
            </a:r>
            <a:r>
              <a:rPr lang="pt-BR"/>
              <a:t>Uso excessivo em ambiente inadequado, defeitos de fabricação ou por desgaste</a:t>
            </a:r>
            <a:endParaRPr/>
          </a:p>
        </p:txBody>
      </p:sp>
      <p:pic>
        <p:nvPicPr>
          <p:cNvPr id="386" name="Google Shape;386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071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5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60"/>
          <p:cNvSpPr txBox="1"/>
          <p:nvPr>
            <p:ph type="title"/>
          </p:nvPr>
        </p:nvSpPr>
        <p:spPr>
          <a:xfrm>
            <a:off x="4916" y="93406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394" name="Google Shape;394;p60"/>
          <p:cNvSpPr txBox="1"/>
          <p:nvPr>
            <p:ph idx="1" type="body"/>
          </p:nvPr>
        </p:nvSpPr>
        <p:spPr>
          <a:xfrm>
            <a:off x="304800" y="1066800"/>
            <a:ext cx="8534400" cy="5400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Erros na Memória Principal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Erro moderado </a:t>
            </a:r>
            <a:endParaRPr b="1">
              <a:solidFill>
                <a:srgbClr val="C00000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É um evento aleatório e não-destrutivo, que altera o conteúdo de uma ou mais posições de memória sem a danificar.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Causa: </a:t>
            </a:r>
            <a:r>
              <a:rPr lang="pt-BR"/>
              <a:t>Problemas de fornecimento de energia ou presença de partículas.</a:t>
            </a:r>
            <a:endParaRPr/>
          </a:p>
          <a:p>
            <a:pPr indent="-1651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395" name="Google Shape;395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6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61"/>
          <p:cNvSpPr txBox="1"/>
          <p:nvPr>
            <p:ph type="title"/>
          </p:nvPr>
        </p:nvSpPr>
        <p:spPr>
          <a:xfrm>
            <a:off x="-152400" y="58737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403" name="Google Shape;403;p61"/>
          <p:cNvSpPr txBox="1"/>
          <p:nvPr>
            <p:ph idx="1" type="body"/>
          </p:nvPr>
        </p:nvSpPr>
        <p:spPr>
          <a:xfrm>
            <a:off x="280219" y="1201737"/>
            <a:ext cx="8534400" cy="5400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Detecção e correcção de erros na memoria principal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Tanto falhas graves como erros moderados são indesejáveis. Os sistemas de memória principal incluem uma lógica para detecção e correcção de erros.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1. </a:t>
            </a:r>
            <a:r>
              <a:rPr lang="pt-BR"/>
              <a:t>Quando um dado é armazenado na memória, um código é produzido e armazenado juntamente com os dados.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2. </a:t>
            </a:r>
            <a:r>
              <a:rPr lang="pt-BR"/>
              <a:t>Quando é feita a leitura desses dados, o código é utilizado para detectar e, possivelmente corrigir erros. </a:t>
            </a:r>
            <a:endParaRPr/>
          </a:p>
        </p:txBody>
      </p:sp>
      <p:pic>
        <p:nvPicPr>
          <p:cNvPr id="404" name="Google Shape;404;p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405" name="Google Shape;405;p6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62"/>
          <p:cNvSpPr txBox="1"/>
          <p:nvPr>
            <p:ph type="title"/>
          </p:nvPr>
        </p:nvSpPr>
        <p:spPr>
          <a:xfrm>
            <a:off x="0" y="78658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412" name="Google Shape;412;p62"/>
          <p:cNvSpPr txBox="1"/>
          <p:nvPr>
            <p:ph idx="1" type="body"/>
          </p:nvPr>
        </p:nvSpPr>
        <p:spPr>
          <a:xfrm>
            <a:off x="304800" y="1066800"/>
            <a:ext cx="8534400" cy="5400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Detecção e correcção de erros</a:t>
            </a:r>
            <a:endParaRPr b="1">
              <a:solidFill>
                <a:srgbClr val="C00000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3. </a:t>
            </a:r>
            <a:r>
              <a:rPr lang="pt-BR"/>
              <a:t>Um novo código é gerado, a partir dos bits de dados lidos e comparado com o código armazenado. 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413" name="Google Shape;413;p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6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63"/>
          <p:cNvSpPr txBox="1"/>
          <p:nvPr>
            <p:ph type="title"/>
          </p:nvPr>
        </p:nvSpPr>
        <p:spPr>
          <a:xfrm>
            <a:off x="-31955" y="67468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421" name="Google Shape;421;p63"/>
          <p:cNvSpPr txBox="1"/>
          <p:nvPr>
            <p:ph idx="1" type="body"/>
          </p:nvPr>
        </p:nvSpPr>
        <p:spPr>
          <a:xfrm>
            <a:off x="304800" y="1206653"/>
            <a:ext cx="8534400" cy="5400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Detecção e correcção de erros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i="0" lang="pt-BR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 a detecção de erros, a nivel da memoria principal, podem ser utilizado por diversos métodos como: </a:t>
            </a:r>
            <a:r>
              <a:rPr b="1" i="0" lang="pt-BR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Método de repetição, método de paridade, Checksum, método de redundância cíclica (CRC) e códigos de Hamming</a:t>
            </a:r>
            <a:r>
              <a:rPr i="0" lang="pt-BR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i="0" lang="pt-BR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Estes métodos, seguindo seus próprios conceitos, irão de alguma maneira, detectar o erro para passar a correção de erros.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422" name="Google Shape;422;p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6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64"/>
          <p:cNvSpPr txBox="1"/>
          <p:nvPr>
            <p:ph type="title"/>
          </p:nvPr>
        </p:nvSpPr>
        <p:spPr>
          <a:xfrm>
            <a:off x="0" y="81149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430" name="Google Shape;430;p64"/>
          <p:cNvSpPr txBox="1"/>
          <p:nvPr>
            <p:ph idx="1" type="body"/>
          </p:nvPr>
        </p:nvSpPr>
        <p:spPr>
          <a:xfrm>
            <a:off x="304800" y="1066800"/>
            <a:ext cx="8534400" cy="5400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Paridade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É o método mais simples para detectar erros. Consiste em acrescentar um </a:t>
            </a:r>
            <a:r>
              <a:rPr i="1" lang="pt-BR"/>
              <a:t>bit</a:t>
            </a:r>
            <a:r>
              <a:rPr lang="pt-BR"/>
              <a:t> de paridade a cada sequência de bits da palavra, de modo a ter as seguintes características: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Paridade Par </a:t>
            </a:r>
            <a:r>
              <a:rPr lang="pt-BR"/>
              <a:t>– acrescenta um </a:t>
            </a:r>
            <a:r>
              <a:rPr i="1" lang="pt-BR"/>
              <a:t>bit </a:t>
            </a:r>
            <a:r>
              <a:rPr lang="pt-BR"/>
              <a:t>1 ou </a:t>
            </a:r>
            <a:r>
              <a:rPr i="1" lang="pt-BR"/>
              <a:t>bit</a:t>
            </a:r>
            <a:r>
              <a:rPr lang="pt-BR"/>
              <a:t> 0, para que o número total de bits 1 seja par.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Paridade Ímpar </a:t>
            </a:r>
            <a:r>
              <a:rPr lang="pt-BR"/>
              <a:t>– acrescenta um </a:t>
            </a:r>
            <a:r>
              <a:rPr i="1" lang="pt-BR"/>
              <a:t>bit</a:t>
            </a:r>
            <a:r>
              <a:rPr lang="pt-BR"/>
              <a:t> 1 ou </a:t>
            </a:r>
            <a:r>
              <a:rPr i="1" lang="pt-BR"/>
              <a:t>bit</a:t>
            </a:r>
            <a:r>
              <a:rPr lang="pt-BR"/>
              <a:t> 0, para que o número total de </a:t>
            </a:r>
            <a:r>
              <a:rPr i="1" lang="pt-BR"/>
              <a:t>bits </a:t>
            </a:r>
            <a:r>
              <a:rPr lang="pt-BR"/>
              <a:t>1 seja ímpar.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É um método pouco eficiente pois se houver mais do que um erro, este pode não ser detectado.</a:t>
            </a:r>
            <a:endParaRPr/>
          </a:p>
        </p:txBody>
      </p:sp>
      <p:pic>
        <p:nvPicPr>
          <p:cNvPr id="431" name="Google Shape;431;p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432" name="Google Shape;432;p6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65"/>
          <p:cNvSpPr txBox="1"/>
          <p:nvPr>
            <p:ph type="title"/>
          </p:nvPr>
        </p:nvSpPr>
        <p:spPr>
          <a:xfrm>
            <a:off x="0" y="81149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439" name="Google Shape;439;p65"/>
          <p:cNvSpPr txBox="1"/>
          <p:nvPr>
            <p:ph idx="1" type="body"/>
          </p:nvPr>
        </p:nvSpPr>
        <p:spPr>
          <a:xfrm>
            <a:off x="304800" y="1066800"/>
            <a:ext cx="8534400" cy="5400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Código de Redundância Cíclica (CRC)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É um método mais eficiente em relação ao método de paridade. Consiste na adopção de um polinómio gerador G(x), pelo emissor e pelo receptor.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Código de </a:t>
            </a:r>
            <a:r>
              <a:rPr b="1" i="1" lang="pt-BR">
                <a:solidFill>
                  <a:srgbClr val="C00000"/>
                </a:solidFill>
              </a:rPr>
              <a:t>Hamming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Consiste em acrescentar bits extras na palavra a ser armazenada.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Estas palavras extras são </a:t>
            </a:r>
            <a:r>
              <a:rPr i="1" lang="pt-BR"/>
              <a:t>bits</a:t>
            </a:r>
            <a:r>
              <a:rPr lang="pt-BR"/>
              <a:t> de controlo, que são armazenados juntamente com a palavra, e são utilizados para detectar e corrigir o erro.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440" name="Google Shape;440;p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441" name="Google Shape;441;p6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66"/>
          <p:cNvSpPr txBox="1"/>
          <p:nvPr>
            <p:ph type="title"/>
          </p:nvPr>
        </p:nvSpPr>
        <p:spPr>
          <a:xfrm>
            <a:off x="0" y="81149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448" name="Google Shape;448;p66"/>
          <p:cNvSpPr txBox="1"/>
          <p:nvPr>
            <p:ph idx="1" type="body"/>
          </p:nvPr>
        </p:nvSpPr>
        <p:spPr>
          <a:xfrm>
            <a:off x="304800" y="1066800"/>
            <a:ext cx="8534400" cy="5400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Dignóstico de memória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449" name="Google Shape;449;p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450" name="Google Shape;450;p6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451" name="Google Shape;451;p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7956" y="1929141"/>
            <a:ext cx="6434668" cy="3676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67"/>
          <p:cNvSpPr txBox="1"/>
          <p:nvPr>
            <p:ph type="title"/>
          </p:nvPr>
        </p:nvSpPr>
        <p:spPr>
          <a:xfrm>
            <a:off x="0" y="81149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458" name="Google Shape;458;p67"/>
          <p:cNvSpPr txBox="1"/>
          <p:nvPr>
            <p:ph idx="1" type="body"/>
          </p:nvPr>
        </p:nvSpPr>
        <p:spPr>
          <a:xfrm>
            <a:off x="304800" y="1066800"/>
            <a:ext cx="8534400" cy="5400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Dignóstico de memória</a:t>
            </a:r>
            <a:endParaRPr b="1">
              <a:solidFill>
                <a:srgbClr val="C00000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t/>
            </a:r>
            <a:endParaRPr b="1">
              <a:solidFill>
                <a:srgbClr val="C00000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/>
              <a:t>Verificar a </a:t>
            </a:r>
            <a:r>
              <a:rPr i="1" lang="pt-BR"/>
              <a:t>RAM</a:t>
            </a:r>
            <a:r>
              <a:rPr lang="pt-BR"/>
              <a:t> atravês da linha de comando CMD?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/>
              <a:t>Abra um </a:t>
            </a:r>
            <a:r>
              <a:rPr i="1" lang="pt-BR"/>
              <a:t>prompt</a:t>
            </a:r>
            <a:r>
              <a:rPr lang="pt-BR"/>
              <a:t> de comando (clique com o botão direito do mouse no botão Iniciar -&gt; Prompt de Comando)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lang="pt-BR"/>
              <a:t>Depois de abrir o</a:t>
            </a:r>
            <a:r>
              <a:rPr i="1" lang="pt-BR"/>
              <a:t> prompt </a:t>
            </a:r>
            <a:r>
              <a:rPr lang="pt-BR"/>
              <a:t>de comando, digite o seguinte: </a:t>
            </a:r>
            <a:r>
              <a:rPr i="1" lang="pt-BR">
                <a:solidFill>
                  <a:srgbClr val="C00000"/>
                </a:solidFill>
              </a:rPr>
              <a:t>wmic memphysical get MaxCapacity, MemoryDevices</a:t>
            </a:r>
            <a:r>
              <a:rPr lang="pt-BR"/>
              <a:t>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459" name="Google Shape;459;p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Google Shape;460;p6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68"/>
          <p:cNvSpPr txBox="1"/>
          <p:nvPr>
            <p:ph idx="1" type="body"/>
          </p:nvPr>
        </p:nvSpPr>
        <p:spPr>
          <a:xfrm>
            <a:off x="228600" y="1600201"/>
            <a:ext cx="86868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 sz="4800"/>
          </a:p>
          <a:p>
            <a:pPr indent="0" lvl="0" marL="0" rtl="0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 b="1" sz="4800"/>
          </a:p>
          <a:p>
            <a:pPr indent="0" lvl="0" marL="0" rtl="0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b="1" lang="pt-BR" sz="4800"/>
              <a:t>Perguntas e Debate ????</a:t>
            </a:r>
            <a:endParaRPr/>
          </a:p>
        </p:txBody>
      </p:sp>
      <p:pic>
        <p:nvPicPr>
          <p:cNvPr descr="Image" id="466" name="Google Shape;466;p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1561" y="171450"/>
            <a:ext cx="8713839" cy="977900"/>
          </a:xfrm>
          <a:prstGeom prst="rect">
            <a:avLst/>
          </a:prstGeom>
          <a:noFill/>
          <a:ln>
            <a:noFill/>
          </a:ln>
        </p:spPr>
      </p:pic>
      <p:sp>
        <p:nvSpPr>
          <p:cNvPr id="467" name="Google Shape;467;p6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1"/>
          <p:cNvSpPr txBox="1"/>
          <p:nvPr>
            <p:ph idx="1" type="body"/>
          </p:nvPr>
        </p:nvSpPr>
        <p:spPr>
          <a:xfrm>
            <a:off x="533400" y="1600200"/>
            <a:ext cx="83820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Disciplina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Arquitectura e Tecnologia de Computadores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Ano / Semestre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1º Ano / 1º Semestre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Carga Horária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4h / Semana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Docentes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Rafael Beto Mpfumo</a:t>
            </a:r>
            <a:endParaRPr/>
          </a:p>
        </p:txBody>
      </p:sp>
      <p:pic>
        <p:nvPicPr>
          <p:cNvPr descr="Image" id="318" name="Google Shape;318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1561" y="171450"/>
            <a:ext cx="8713839" cy="9779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5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69"/>
          <p:cNvSpPr txBox="1"/>
          <p:nvPr>
            <p:ph idx="1" type="body"/>
          </p:nvPr>
        </p:nvSpPr>
        <p:spPr>
          <a:xfrm>
            <a:off x="228600" y="1600201"/>
            <a:ext cx="86868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 sz="2600"/>
          </a:p>
        </p:txBody>
      </p:sp>
      <p:pic>
        <p:nvPicPr>
          <p:cNvPr id="473" name="Google Shape;473;p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524000"/>
            <a:ext cx="8686800" cy="4114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74" name="Google Shape;474;p6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1561" y="171450"/>
            <a:ext cx="8713839" cy="977900"/>
          </a:xfrm>
          <a:prstGeom prst="rect">
            <a:avLst/>
          </a:prstGeom>
          <a:noFill/>
          <a:ln>
            <a:noFill/>
          </a:ln>
        </p:spPr>
      </p:pic>
      <p:sp>
        <p:nvSpPr>
          <p:cNvPr id="475" name="Google Shape;475;p6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70"/>
          <p:cNvSpPr txBox="1"/>
          <p:nvPr>
            <p:ph idx="1" type="body"/>
          </p:nvPr>
        </p:nvSpPr>
        <p:spPr>
          <a:xfrm>
            <a:off x="228600" y="1600201"/>
            <a:ext cx="86868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 sz="4800"/>
          </a:p>
          <a:p>
            <a:pPr indent="0" lvl="0" marL="0" rtl="0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t/>
            </a:r>
            <a:endParaRPr b="1" sz="4800"/>
          </a:p>
          <a:p>
            <a:pPr indent="0" lvl="0" marL="0" rtl="0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b="1" lang="pt-BR" sz="4800"/>
              <a:t>Obrigado</a:t>
            </a:r>
            <a:endParaRPr/>
          </a:p>
        </p:txBody>
      </p:sp>
      <p:pic>
        <p:nvPicPr>
          <p:cNvPr descr="Image" id="481" name="Google Shape;481;p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1561" y="171450"/>
            <a:ext cx="8713839" cy="977900"/>
          </a:xfrm>
          <a:prstGeom prst="rect">
            <a:avLst/>
          </a:prstGeom>
          <a:noFill/>
          <a:ln>
            <a:noFill/>
          </a:ln>
        </p:spPr>
      </p:pic>
      <p:sp>
        <p:nvSpPr>
          <p:cNvPr id="482" name="Google Shape;482;p7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2"/>
          <p:cNvSpPr txBox="1"/>
          <p:nvPr>
            <p:ph type="title"/>
          </p:nvPr>
        </p:nvSpPr>
        <p:spPr>
          <a:xfrm>
            <a:off x="-1828800" y="85165"/>
            <a:ext cx="6629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pt-BR"/>
              <a:t>Sumário</a:t>
            </a:r>
            <a:endParaRPr b="1"/>
          </a:p>
        </p:txBody>
      </p:sp>
      <p:sp>
        <p:nvSpPr>
          <p:cNvPr id="325" name="Google Shape;325;p52"/>
          <p:cNvSpPr txBox="1"/>
          <p:nvPr>
            <p:ph idx="1" type="body"/>
          </p:nvPr>
        </p:nvSpPr>
        <p:spPr>
          <a:xfrm>
            <a:off x="457200" y="1600200"/>
            <a:ext cx="83820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Sistema de Memórias do Computador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pt-BR"/>
              <a:t>Organização interna na memória.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pt-BR"/>
              <a:t>Detecção e correcção de erros na memória.</a:t>
            </a:r>
            <a:endParaRPr b="1"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1" lang="pt-BR"/>
              <a:t>       Paridade</a:t>
            </a:r>
            <a:endParaRPr b="1"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1" lang="pt-BR"/>
              <a:t>       CRC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1" lang="pt-BR"/>
              <a:t>       Código de Hamming</a:t>
            </a:r>
            <a:endParaRPr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 b="1"/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 b="1"/>
          </a:p>
        </p:txBody>
      </p:sp>
      <p:pic>
        <p:nvPicPr>
          <p:cNvPr id="326" name="Google Shape;326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Google Shape;327;p5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3"/>
          <p:cNvSpPr txBox="1"/>
          <p:nvPr>
            <p:ph type="title"/>
          </p:nvPr>
        </p:nvSpPr>
        <p:spPr>
          <a:xfrm>
            <a:off x="-1249" y="76200"/>
            <a:ext cx="5188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pt-BR" sz="3600"/>
              <a:t>Sistema de Memórias do Computador</a:t>
            </a:r>
            <a:endParaRPr/>
          </a:p>
        </p:txBody>
      </p:sp>
      <p:sp>
        <p:nvSpPr>
          <p:cNvPr id="333" name="Google Shape;333;p53"/>
          <p:cNvSpPr txBox="1"/>
          <p:nvPr>
            <p:ph idx="1" type="body"/>
          </p:nvPr>
        </p:nvSpPr>
        <p:spPr>
          <a:xfrm>
            <a:off x="381000" y="1201737"/>
            <a:ext cx="8458200" cy="5503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Organização da memória Principal</a:t>
            </a:r>
            <a:endParaRPr b="1">
              <a:solidFill>
                <a:srgbClr val="C00000"/>
              </a:solidFill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 unidade básica de memória é o </a:t>
            </a:r>
            <a:r>
              <a:rPr b="1" i="1" lang="pt-BR"/>
              <a:t>bit (binary digit)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 memória é formada por um conjunto de células (ou posições), cada uma das quais podendo guardar uma informação.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Todas as células de uma dada memória têm o mesmo número de </a:t>
            </a:r>
            <a:r>
              <a:rPr i="1" lang="pt-BR"/>
              <a:t>bits.</a:t>
            </a:r>
            <a:endParaRPr i="1"/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Os </a:t>
            </a:r>
            <a:r>
              <a:rPr b="1" lang="pt-BR"/>
              <a:t>números que identificam </a:t>
            </a:r>
            <a:r>
              <a:rPr lang="pt-BR"/>
              <a:t>(referenciam) a </a:t>
            </a:r>
            <a:r>
              <a:rPr b="1" lang="pt-BR"/>
              <a:t>posição da célula</a:t>
            </a:r>
            <a:r>
              <a:rPr lang="pt-BR"/>
              <a:t> na memória são chamados de </a:t>
            </a:r>
            <a:r>
              <a:rPr b="1" lang="pt-BR"/>
              <a:t>endereços.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 </a:t>
            </a:r>
            <a:r>
              <a:rPr b="1" lang="pt-BR"/>
              <a:t>célula</a:t>
            </a:r>
            <a:r>
              <a:rPr lang="pt-BR"/>
              <a:t> é a </a:t>
            </a:r>
            <a:r>
              <a:rPr b="1" lang="pt-BR"/>
              <a:t>menor unidade </a:t>
            </a:r>
            <a:r>
              <a:rPr lang="pt-BR"/>
              <a:t>endereçável da memória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Endereços são indexadores pelos quais os programas podem referenciar dados na memória.</a:t>
            </a:r>
            <a:endParaRPr b="1"/>
          </a:p>
        </p:txBody>
      </p:sp>
      <p:pic>
        <p:nvPicPr>
          <p:cNvPr id="334" name="Google Shape;334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4"/>
          <p:cNvSpPr txBox="1"/>
          <p:nvPr>
            <p:ph type="title"/>
          </p:nvPr>
        </p:nvSpPr>
        <p:spPr>
          <a:xfrm>
            <a:off x="-1249" y="76200"/>
            <a:ext cx="5188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pt-BR" sz="3600"/>
              <a:t>Sistema de Memórias do Computador</a:t>
            </a:r>
            <a:endParaRPr/>
          </a:p>
        </p:txBody>
      </p:sp>
      <p:sp>
        <p:nvSpPr>
          <p:cNvPr id="341" name="Google Shape;341;p54"/>
          <p:cNvSpPr txBox="1"/>
          <p:nvPr>
            <p:ph idx="1" type="body"/>
          </p:nvPr>
        </p:nvSpPr>
        <p:spPr>
          <a:xfrm>
            <a:off x="381000" y="1201737"/>
            <a:ext cx="8458200" cy="5275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Organização da memória Principal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pt-BR"/>
              <a:t>Celulas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Cada célula de memória recebe um identificador único.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      ▶ Chamado de endereço.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De facto, uma célula de memória é a menor unidade de informação endereçável.</a:t>
            </a:r>
            <a:endParaRPr/>
          </a:p>
        </p:txBody>
      </p:sp>
      <p:pic>
        <p:nvPicPr>
          <p:cNvPr id="342" name="Google Shape;342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5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5"/>
          <p:cNvSpPr txBox="1"/>
          <p:nvPr>
            <p:ph type="title"/>
          </p:nvPr>
        </p:nvSpPr>
        <p:spPr>
          <a:xfrm>
            <a:off x="-1249" y="76200"/>
            <a:ext cx="5188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pt-BR" sz="3600"/>
              <a:t>Sistema de Memórias do Computador</a:t>
            </a:r>
            <a:endParaRPr/>
          </a:p>
        </p:txBody>
      </p:sp>
      <p:sp>
        <p:nvSpPr>
          <p:cNvPr id="349" name="Google Shape;349;p55"/>
          <p:cNvSpPr txBox="1"/>
          <p:nvPr>
            <p:ph idx="1" type="body"/>
          </p:nvPr>
        </p:nvSpPr>
        <p:spPr>
          <a:xfrm>
            <a:off x="381000" y="1201737"/>
            <a:ext cx="8610600" cy="5275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Organização da memória Principal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pt-BR"/>
              <a:t>Enderecos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Endereços são contados sequencialmente.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    ▶ Começam do 0 e vão até um determinado valor N − 1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São usados pelo processador para referenciar células.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    ▶ Quando este pede alguma operação à memória.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    ▶ Em alguns casos, processador referencia um conjunto de células contíguas.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Número máximo de células é limitado.</a:t>
            </a:r>
            <a:endParaRPr/>
          </a:p>
        </p:txBody>
      </p:sp>
      <p:pic>
        <p:nvPicPr>
          <p:cNvPr id="350" name="Google Shape;350;p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p5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56"/>
          <p:cNvSpPr txBox="1"/>
          <p:nvPr>
            <p:ph type="title"/>
          </p:nvPr>
        </p:nvSpPr>
        <p:spPr>
          <a:xfrm>
            <a:off x="0" y="58737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 Sistema de Memórias</a:t>
            </a:r>
            <a:endParaRPr/>
          </a:p>
        </p:txBody>
      </p:sp>
      <p:sp>
        <p:nvSpPr>
          <p:cNvPr id="358" name="Google Shape;358;p56"/>
          <p:cNvSpPr txBox="1"/>
          <p:nvPr>
            <p:ph idx="1" type="body"/>
          </p:nvPr>
        </p:nvSpPr>
        <p:spPr>
          <a:xfrm>
            <a:off x="304800" y="1066800"/>
            <a:ext cx="8534400" cy="5400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Memória Principal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 memória principal do computador consiste numa colecção de células endereçadas, onde cada uma possui um tamanho que varia entre  </a:t>
            </a:r>
            <a:r>
              <a:rPr i="1" lang="pt-BR"/>
              <a:t>16, 32, 64 e 128</a:t>
            </a:r>
            <a:r>
              <a:rPr lang="pt-BR"/>
              <a:t> </a:t>
            </a:r>
            <a:r>
              <a:rPr i="1" lang="pt-BR"/>
              <a:t>bits</a:t>
            </a:r>
            <a:r>
              <a:rPr lang="pt-BR"/>
              <a:t>, denominado tamanho da palavra. 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Cada célula possui um endereço, que é um apontador para a posição de memória que  contém dados.</a:t>
            </a:r>
            <a:endParaRPr/>
          </a:p>
        </p:txBody>
      </p:sp>
      <p:pic>
        <p:nvPicPr>
          <p:cNvPr id="359" name="Google Shape;359;p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60" name="Google Shape;360;p5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57"/>
          <p:cNvSpPr txBox="1"/>
          <p:nvPr>
            <p:ph type="title"/>
          </p:nvPr>
        </p:nvSpPr>
        <p:spPr>
          <a:xfrm>
            <a:off x="-152400" y="58737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367" name="Google Shape;367;p57"/>
          <p:cNvSpPr txBox="1"/>
          <p:nvPr>
            <p:ph idx="1" type="body"/>
          </p:nvPr>
        </p:nvSpPr>
        <p:spPr>
          <a:xfrm>
            <a:off x="304800" y="1457231"/>
            <a:ext cx="8534400" cy="4257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Memória Principal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O espaço de endereçamento pode ser dividido em regiões distintas usadas pelo Sistema Operativo, dispositivos E/S, programas do utilizador e pilha de execução do S.O.</a:t>
            </a:r>
            <a:endParaRPr/>
          </a:p>
        </p:txBody>
      </p:sp>
      <p:pic>
        <p:nvPicPr>
          <p:cNvPr id="368" name="Google Shape;368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69" name="Google Shape;369;p5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58"/>
          <p:cNvSpPr txBox="1"/>
          <p:nvPr>
            <p:ph type="title"/>
          </p:nvPr>
        </p:nvSpPr>
        <p:spPr>
          <a:xfrm>
            <a:off x="-152400" y="76071"/>
            <a:ext cx="480797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pt-BR" sz="3600"/>
              <a:t>Sistema de Memória</a:t>
            </a:r>
            <a:endParaRPr/>
          </a:p>
        </p:txBody>
      </p:sp>
      <p:sp>
        <p:nvSpPr>
          <p:cNvPr id="376" name="Google Shape;376;p58"/>
          <p:cNvSpPr txBox="1"/>
          <p:nvPr>
            <p:ph idx="1" type="body"/>
          </p:nvPr>
        </p:nvSpPr>
        <p:spPr>
          <a:xfrm>
            <a:off x="304800" y="1476897"/>
            <a:ext cx="8534400" cy="4847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pt-BR">
                <a:solidFill>
                  <a:srgbClr val="C00000"/>
                </a:solidFill>
              </a:rPr>
              <a:t>Erros na Memória Principal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Todo o sistema de memória composto por semicondutores está sujeito a erros.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Esses erros podem ser classificados como sendo falhas </a:t>
            </a:r>
            <a:r>
              <a:rPr b="1" lang="pt-BR"/>
              <a:t>graves ou erros moderados</a:t>
            </a:r>
            <a:r>
              <a:rPr lang="pt-BR"/>
              <a:t>. 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377" name="Google Shape;377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76071"/>
            <a:ext cx="2667000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378" name="Google Shape;378;p5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t">
  <a:themeElements>
    <a:clrScheme name="Retrospec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