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1" r:id="rId1"/>
    <p:sldMasterId id="2147483662" r:id="rId2"/>
  </p:sldMasterIdLst>
  <p:notesMasterIdLst>
    <p:notesMasterId r:id="rId43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</p:sldIdLst>
  <p:sldSz cx="9144000" cy="6858000" type="screen4x3"/>
  <p:notesSz cx="6858000" cy="9144000"/>
  <p:embeddedFontLst>
    <p:embeddedFont>
      <p:font typeface="Ovo" panose="020B0604020202020204" charset="0"/>
      <p:regular r:id="rId4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1555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font" Target="fonts/font1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viewProps" Target="view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B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5" name="Google Shape;9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4" name="Google Shape;17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2" name="Google Shape;18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0" name="Google Shape;19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8" name="Google Shape;198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6" name="Google Shape;206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5" name="Google Shape;215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4" name="Google Shape;224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3" name="Google Shape;233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2" name="Google Shape;242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1" name="Google Shape;251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3" name="Google Shape;10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60" name="Google Shape;260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69" name="Google Shape;269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8" name="Google Shape;278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86" name="Google Shape;286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94" name="Google Shape;294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05" name="Google Shape;305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14" name="Google Shape;314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23" name="Google Shape;323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32" name="Google Shape;332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41" name="Google Shape;341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0" name="Google Shape;11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49" name="Google Shape;349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58" name="Google Shape;358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67" name="Google Shape;367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76" name="Google Shape;376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86" name="Google Shape;386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96" name="Google Shape;396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05" name="Google Shape;405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15" name="Google Shape;415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22" name="Google Shape;422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29" name="Google Shape;429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8" name="Google Shape;11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37" name="Google Shape;437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2" name="Google Shape;13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0" name="Google Shape;14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9" name="Google Shape;14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7" name="Google Shape;15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5" name="Google Shape;16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8" name="Google Shape;88;p1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Google Shape;89;p15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0" name="Google Shape;90;p1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1" name="Google Shape;91;p1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2" name="Google Shape;92;p1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5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6"/>
          <p:cNvSpPr txBox="1"/>
          <p:nvPr/>
        </p:nvSpPr>
        <p:spPr>
          <a:xfrm>
            <a:off x="194495" y="5181603"/>
            <a:ext cx="2574300" cy="5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pt-BR" sz="3200" b="1" i="0" u="none" strike="noStrike" cap="none">
                <a:solidFill>
                  <a:srgbClr val="002060"/>
                </a:solidFill>
                <a:latin typeface="Ovo"/>
                <a:ea typeface="Ovo"/>
                <a:cs typeface="Ovo"/>
                <a:sym typeface="Ovo"/>
              </a:rPr>
              <a:t>AULA 06</a:t>
            </a:r>
            <a:endParaRPr sz="3200" b="1" i="0" u="none" strike="noStrike" cap="none">
              <a:solidFill>
                <a:srgbClr val="002060"/>
              </a:solidFill>
              <a:latin typeface="Ovo"/>
              <a:ea typeface="Ovo"/>
              <a:cs typeface="Ovo"/>
              <a:sym typeface="Ovo"/>
            </a:endParaRPr>
          </a:p>
        </p:txBody>
      </p:sp>
      <p:sp>
        <p:nvSpPr>
          <p:cNvPr id="98" name="Google Shape;98;p16"/>
          <p:cNvSpPr txBox="1">
            <a:spLocks noGrp="1"/>
          </p:cNvSpPr>
          <p:nvPr>
            <p:ph type="ctrTitle"/>
          </p:nvPr>
        </p:nvSpPr>
        <p:spPr>
          <a:xfrm>
            <a:off x="514351" y="1149351"/>
            <a:ext cx="7922960" cy="2889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00000"/>
              <a:buFont typeface="Ovo"/>
              <a:buNone/>
            </a:pPr>
            <a:r>
              <a:rPr lang="pt-BR" sz="7400" b="0" i="0" u="none" strike="noStrike" cap="none">
                <a:solidFill>
                  <a:srgbClr val="C00000"/>
                </a:solidFill>
                <a:latin typeface="Ovo"/>
                <a:ea typeface="Ovo"/>
                <a:cs typeface="Ovo"/>
                <a:sym typeface="Ovo"/>
              </a:rPr>
              <a:t>A</a:t>
            </a:r>
            <a:r>
              <a:rPr lang="pt-BR" sz="7400" b="0" i="0" u="none" strike="noStrike" cap="none">
                <a:solidFill>
                  <a:schemeClr val="dk1"/>
                </a:solidFill>
                <a:latin typeface="Ovo"/>
                <a:ea typeface="Ovo"/>
                <a:cs typeface="Ovo"/>
                <a:sym typeface="Ovo"/>
              </a:rPr>
              <a:t>rquitectura e </a:t>
            </a:r>
            <a:r>
              <a:rPr lang="pt-BR" sz="7400" b="0" i="0" u="none" strike="noStrike" cap="none">
                <a:solidFill>
                  <a:srgbClr val="C00000"/>
                </a:solidFill>
                <a:latin typeface="Ovo"/>
                <a:ea typeface="Ovo"/>
                <a:cs typeface="Ovo"/>
                <a:sym typeface="Ovo"/>
              </a:rPr>
              <a:t>T</a:t>
            </a:r>
            <a:r>
              <a:rPr lang="pt-BR" sz="7400" b="0" i="0" u="none" strike="noStrike" cap="none">
                <a:solidFill>
                  <a:schemeClr val="dk1"/>
                </a:solidFill>
                <a:latin typeface="Ovo"/>
                <a:ea typeface="Ovo"/>
                <a:cs typeface="Ovo"/>
                <a:sym typeface="Ovo"/>
              </a:rPr>
              <a:t>ecnologias de </a:t>
            </a:r>
            <a:r>
              <a:rPr lang="pt-BR" sz="7400" b="0" i="0" u="none" strike="noStrike" cap="none">
                <a:solidFill>
                  <a:srgbClr val="C00000"/>
                </a:solidFill>
                <a:latin typeface="Ovo"/>
                <a:ea typeface="Ovo"/>
                <a:cs typeface="Ovo"/>
                <a:sym typeface="Ovo"/>
              </a:rPr>
              <a:t>C</a:t>
            </a:r>
            <a:r>
              <a:rPr lang="pt-BR" sz="7400" b="0" i="0" u="none" strike="noStrike" cap="none">
                <a:solidFill>
                  <a:schemeClr val="dk1"/>
                </a:solidFill>
                <a:latin typeface="Ovo"/>
                <a:ea typeface="Ovo"/>
                <a:cs typeface="Ovo"/>
                <a:sym typeface="Ovo"/>
              </a:rPr>
              <a:t>omputadores</a:t>
            </a:r>
            <a:endParaRPr sz="7400" b="0" i="0" u="none" strike="noStrike" cap="none">
              <a:solidFill>
                <a:schemeClr val="dk1"/>
              </a:solidFill>
              <a:latin typeface="Ovo"/>
              <a:ea typeface="Ovo"/>
              <a:cs typeface="Ovo"/>
              <a:sym typeface="Ovo"/>
            </a:endParaRPr>
          </a:p>
        </p:txBody>
      </p:sp>
      <p:sp>
        <p:nvSpPr>
          <p:cNvPr id="99" name="Google Shape;99;p16"/>
          <p:cNvSpPr txBox="1"/>
          <p:nvPr/>
        </p:nvSpPr>
        <p:spPr>
          <a:xfrm>
            <a:off x="180754" y="6463216"/>
            <a:ext cx="4848300" cy="32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 fontScale="25000" lnSpcReduction="20000"/>
          </a:bodyPr>
          <a:lstStyle/>
          <a:p>
            <a:pPr marL="0" marR="0" lvl="0" indent="0" algn="l" rtl="0">
              <a:lnSpc>
                <a:spcPct val="2031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rPr lang="pt-BR" sz="12800" b="0" i="0" u="none" strike="noStrike" cap="none">
                <a:solidFill>
                  <a:srgbClr val="000000"/>
                </a:solidFill>
                <a:latin typeface="Ovo"/>
                <a:ea typeface="Ovo"/>
                <a:cs typeface="Ovo"/>
                <a:sym typeface="Ovo"/>
              </a:rPr>
              <a:t>MSc. Rafael Beto Mpfumo</a:t>
            </a:r>
            <a:r>
              <a:rPr lang="pt-BR" sz="2000" b="0" i="0" u="none" strike="noStrike" cap="none">
                <a:solidFill>
                  <a:srgbClr val="000000"/>
                </a:solidFill>
                <a:latin typeface="Ovo"/>
                <a:ea typeface="Ovo"/>
                <a:cs typeface="Ovo"/>
                <a:sym typeface="Ovo"/>
              </a:rPr>
              <a:t>.</a:t>
            </a:r>
            <a:endParaRPr sz="2000" b="0" i="0" u="none" strike="noStrike" cap="none">
              <a:solidFill>
                <a:srgbClr val="000000"/>
              </a:solidFill>
              <a:latin typeface="Ovo"/>
              <a:ea typeface="Ovo"/>
              <a:cs typeface="Ovo"/>
              <a:sym typeface="Ovo"/>
            </a:endParaRPr>
          </a:p>
        </p:txBody>
      </p:sp>
      <p:pic>
        <p:nvPicPr>
          <p:cNvPr id="100" name="Google Shape;100;p16" descr="Imag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9600" y="171450"/>
            <a:ext cx="7681913" cy="977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5"/>
          <p:cNvSpPr txBox="1">
            <a:spLocks noGrp="1"/>
          </p:cNvSpPr>
          <p:nvPr>
            <p:ph type="body" idx="1"/>
          </p:nvPr>
        </p:nvSpPr>
        <p:spPr>
          <a:xfrm>
            <a:off x="228600" y="1230765"/>
            <a:ext cx="8610600" cy="5275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  <a:buNone/>
            </a:pPr>
            <a:r>
              <a:rPr lang="pt-BR" b="1">
                <a:solidFill>
                  <a:srgbClr val="C00000"/>
                </a:solidFill>
              </a:rPr>
              <a:t>Sistema binário</a:t>
            </a:r>
            <a:endParaRPr/>
          </a:p>
          <a:p>
            <a:pPr marL="342900" lvl="0" indent="-342900" algn="just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pt-BR"/>
              <a:t>O </a:t>
            </a:r>
            <a:r>
              <a:rPr lang="pt-BR">
                <a:solidFill>
                  <a:srgbClr val="C00000"/>
                </a:solidFill>
              </a:rPr>
              <a:t>sistema binário é a base para a álgebra booleana</a:t>
            </a:r>
            <a:r>
              <a:rPr lang="pt-BR"/>
              <a:t>, que permite fazer </a:t>
            </a:r>
            <a:r>
              <a:rPr lang="pt-BR">
                <a:solidFill>
                  <a:srgbClr val="CC0000"/>
                </a:solidFill>
              </a:rPr>
              <a:t>operações lógicas e aritméticas utilizando-se apenas 2 dígitos.</a:t>
            </a:r>
            <a:endParaRPr>
              <a:solidFill>
                <a:srgbClr val="CC0000"/>
              </a:solidFill>
            </a:endParaRPr>
          </a:p>
          <a:p>
            <a:pPr marL="0" lvl="0" indent="0" algn="just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342900" lvl="0" indent="-342900" algn="just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pt-BR"/>
              <a:t> A eletrônica digital e a computação estão </a:t>
            </a:r>
            <a:r>
              <a:rPr lang="pt-BR">
                <a:solidFill>
                  <a:srgbClr val="C00000"/>
                </a:solidFill>
              </a:rPr>
              <a:t>baseadas no sistema binário e na lógica de boole</a:t>
            </a:r>
            <a:r>
              <a:rPr lang="pt-BR"/>
              <a:t>, que permite representar por circuitos eletrônicos digitais, os números, as letras e realizar operações lógicas e aritméticas. </a:t>
            </a:r>
            <a:endParaRPr/>
          </a:p>
          <a:p>
            <a:pPr marL="0" lvl="0" indent="0" algn="just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0" lvl="0" indent="0" algn="just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pic>
        <p:nvPicPr>
          <p:cNvPr id="177" name="Google Shape;177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72200" y="76200"/>
            <a:ext cx="2667000" cy="1125537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2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pt-BR">
                <a:solidFill>
                  <a:srgbClr val="888888"/>
                </a:solidFill>
              </a:rPr>
              <a:t>10</a:t>
            </a:fld>
            <a:endParaRPr>
              <a:solidFill>
                <a:srgbClr val="888888"/>
              </a:solidFill>
            </a:endParaRPr>
          </a:p>
        </p:txBody>
      </p:sp>
      <p:sp>
        <p:nvSpPr>
          <p:cNvPr id="179" name="Google Shape;179;p25"/>
          <p:cNvSpPr txBox="1"/>
          <p:nvPr/>
        </p:nvSpPr>
        <p:spPr>
          <a:xfrm>
            <a:off x="304800" y="405663"/>
            <a:ext cx="5715000" cy="583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2700" marR="0" lvl="0" indent="0" algn="l" rtl="0">
              <a:lnSpc>
                <a:spcPct val="9531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pt-BR" sz="4800" b="1" i="0" u="none" strike="noStrike" cap="none" baseline="30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SISTEMAS DE NUMERAÇÃO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6"/>
          <p:cNvSpPr txBox="1">
            <a:spLocks noGrp="1"/>
          </p:cNvSpPr>
          <p:nvPr>
            <p:ph type="body" idx="1"/>
          </p:nvPr>
        </p:nvSpPr>
        <p:spPr>
          <a:xfrm>
            <a:off x="228600" y="1201737"/>
            <a:ext cx="8610600" cy="5275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b="1">
              <a:solidFill>
                <a:srgbClr val="C00000"/>
              </a:solidFill>
            </a:endParaRPr>
          </a:p>
          <a:p>
            <a:pPr marL="0" lvl="0" indent="0" algn="just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C00000"/>
              </a:buClr>
              <a:buSzPts val="2800"/>
              <a:buNone/>
            </a:pPr>
            <a:r>
              <a:rPr lang="pt-BR" b="1">
                <a:solidFill>
                  <a:srgbClr val="C00000"/>
                </a:solidFill>
              </a:rPr>
              <a:t>Sistema octal</a:t>
            </a:r>
            <a:endParaRPr/>
          </a:p>
          <a:p>
            <a:pPr marL="0" lvl="0" indent="0" algn="just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pt-BR"/>
              <a:t>O sistema de numeração octal é muito importante no trabalho com computadores digitais. O sistema de numeração octal tem base oito, significando que tem oito dígitos possíveis: </a:t>
            </a:r>
            <a:r>
              <a:rPr lang="pt-BR" b="1"/>
              <a:t>0,1,2,3,4,5,6,7</a:t>
            </a:r>
            <a:r>
              <a:rPr lang="pt-BR"/>
              <a:t>. </a:t>
            </a:r>
            <a:endParaRPr/>
          </a:p>
        </p:txBody>
      </p:sp>
      <p:pic>
        <p:nvPicPr>
          <p:cNvPr id="185" name="Google Shape;185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72200" y="76200"/>
            <a:ext cx="2667000" cy="1125537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2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pt-BR">
                <a:solidFill>
                  <a:srgbClr val="888888"/>
                </a:solidFill>
              </a:rPr>
              <a:t>11</a:t>
            </a:fld>
            <a:endParaRPr>
              <a:solidFill>
                <a:srgbClr val="888888"/>
              </a:solidFill>
            </a:endParaRPr>
          </a:p>
        </p:txBody>
      </p:sp>
      <p:sp>
        <p:nvSpPr>
          <p:cNvPr id="187" name="Google Shape;187;p26"/>
          <p:cNvSpPr txBox="1"/>
          <p:nvPr/>
        </p:nvSpPr>
        <p:spPr>
          <a:xfrm>
            <a:off x="304800" y="405663"/>
            <a:ext cx="5715000" cy="583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2700" marR="0" lvl="0" indent="0" algn="l" rtl="0">
              <a:lnSpc>
                <a:spcPct val="9531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pt-BR" sz="4800" b="1" i="0" u="none" strike="noStrike" cap="none" baseline="30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SISTEMAS DE NUMERAÇÃO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7"/>
          <p:cNvSpPr txBox="1">
            <a:spLocks noGrp="1"/>
          </p:cNvSpPr>
          <p:nvPr>
            <p:ph type="body" idx="1"/>
          </p:nvPr>
        </p:nvSpPr>
        <p:spPr>
          <a:xfrm>
            <a:off x="197995" y="1201737"/>
            <a:ext cx="8915400" cy="5275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  <a:buNone/>
            </a:pPr>
            <a:r>
              <a:rPr lang="pt-BR" b="1">
                <a:solidFill>
                  <a:srgbClr val="C00000"/>
                </a:solidFill>
              </a:rPr>
              <a:t>Sistema decimal</a:t>
            </a:r>
            <a:endParaRPr/>
          </a:p>
          <a:p>
            <a:pPr marL="0" lvl="0" indent="0" algn="just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pt-BR"/>
              <a:t>O sistema de numeração decimal utiliza 10 algarismos para sua representação: </a:t>
            </a:r>
            <a:r>
              <a:rPr lang="pt-BR" b="1"/>
              <a:t>0, 1, 2, 3, 4, 5, 6, 7, 8 e 9. </a:t>
            </a:r>
            <a:r>
              <a:rPr lang="pt-BR"/>
              <a:t>É chamado de sistema de base 10 porque tem dez dígitos. </a:t>
            </a:r>
            <a:endParaRPr/>
          </a:p>
          <a:p>
            <a:pPr marL="0" lvl="0" indent="0" algn="just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pt-BR"/>
              <a:t>A grandeza de cada dígito depende de sua posição:</a:t>
            </a:r>
            <a:endParaRPr/>
          </a:p>
          <a:p>
            <a:pPr marL="0" lvl="0" indent="0" algn="just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pt-BR"/>
              <a:t>Exemplo: 453</a:t>
            </a:r>
            <a:endParaRPr/>
          </a:p>
          <a:p>
            <a:pPr marL="0" lvl="0" indent="0" algn="just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pt-BR"/>
              <a:t>- O 4 representa a </a:t>
            </a:r>
            <a:r>
              <a:rPr lang="pt-BR" b="1"/>
              <a:t>centena</a:t>
            </a:r>
            <a:r>
              <a:rPr lang="pt-BR"/>
              <a:t>;</a:t>
            </a:r>
            <a:endParaRPr/>
          </a:p>
          <a:p>
            <a:pPr marL="0" lvl="0" indent="0" algn="just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pt-BR"/>
              <a:t>- O 5 representa a </a:t>
            </a:r>
            <a:r>
              <a:rPr lang="pt-BR" b="1"/>
              <a:t>dezena</a:t>
            </a:r>
            <a:r>
              <a:rPr lang="pt-BR"/>
              <a:t>;</a:t>
            </a:r>
            <a:endParaRPr/>
          </a:p>
          <a:p>
            <a:pPr marL="0" lvl="0" indent="0" algn="just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pt-BR"/>
              <a:t>- O 3 representa a </a:t>
            </a:r>
            <a:r>
              <a:rPr lang="pt-BR" b="1"/>
              <a:t>unidade</a:t>
            </a:r>
            <a:r>
              <a:rPr lang="pt-BR"/>
              <a:t>.</a:t>
            </a:r>
            <a:endParaRPr/>
          </a:p>
          <a:p>
            <a:pPr marL="0" lvl="0" indent="0" algn="just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pt-BR"/>
              <a:t>Então vamos fazer as contas: </a:t>
            </a:r>
            <a:r>
              <a:rPr lang="pt-BR" b="1"/>
              <a:t>4x100 + 5x10 + 3 </a:t>
            </a:r>
            <a:r>
              <a:rPr lang="pt-BR"/>
              <a:t>= 453</a:t>
            </a:r>
            <a:endParaRPr/>
          </a:p>
          <a:p>
            <a:pPr marL="0" lvl="0" indent="0" algn="just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pt-BR" b="1"/>
              <a:t>400 + 50 + 3 </a:t>
            </a:r>
            <a:r>
              <a:rPr lang="pt-BR"/>
              <a:t>= 453</a:t>
            </a:r>
            <a:endParaRPr/>
          </a:p>
        </p:txBody>
      </p:sp>
      <p:pic>
        <p:nvPicPr>
          <p:cNvPr id="193" name="Google Shape;193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72200" y="76200"/>
            <a:ext cx="2667000" cy="1125537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2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pt-BR">
                <a:solidFill>
                  <a:srgbClr val="888888"/>
                </a:solidFill>
              </a:rPr>
              <a:t>12</a:t>
            </a:fld>
            <a:endParaRPr>
              <a:solidFill>
                <a:srgbClr val="888888"/>
              </a:solidFill>
            </a:endParaRPr>
          </a:p>
        </p:txBody>
      </p:sp>
      <p:sp>
        <p:nvSpPr>
          <p:cNvPr id="195" name="Google Shape;195;p27"/>
          <p:cNvSpPr txBox="1"/>
          <p:nvPr/>
        </p:nvSpPr>
        <p:spPr>
          <a:xfrm>
            <a:off x="304800" y="405663"/>
            <a:ext cx="5715000" cy="583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2700" marR="0" lvl="0" indent="0" algn="l" rtl="0">
              <a:lnSpc>
                <a:spcPct val="9531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pt-BR" sz="4800" b="1" i="0" u="none" strike="noStrike" cap="none" baseline="30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SISTEMAS DE NUMERAÇÃO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8"/>
          <p:cNvSpPr txBox="1">
            <a:spLocks noGrp="1"/>
          </p:cNvSpPr>
          <p:nvPr>
            <p:ph type="body" idx="1"/>
          </p:nvPr>
        </p:nvSpPr>
        <p:spPr>
          <a:xfrm>
            <a:off x="228600" y="1201737"/>
            <a:ext cx="8610600" cy="5275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  <a:buNone/>
            </a:pPr>
            <a:r>
              <a:rPr lang="pt-BR" b="1">
                <a:solidFill>
                  <a:srgbClr val="C00000"/>
                </a:solidFill>
              </a:rPr>
              <a:t>Sistema Hexadecimal</a:t>
            </a:r>
            <a:endParaRPr/>
          </a:p>
          <a:p>
            <a:pPr marL="0" lvl="0" indent="0" algn="just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pt-BR"/>
              <a:t>É formado por 16 símbolos “dígitos” diferentes. Estes símbolos são os conhecidos dígitos </a:t>
            </a:r>
            <a:r>
              <a:rPr lang="pt-BR" b="1"/>
              <a:t>0,1,2,3,4,5,6,7,8,9</a:t>
            </a:r>
            <a:r>
              <a:rPr lang="pt-BR"/>
              <a:t> do sistema decimal e as letras </a:t>
            </a:r>
            <a:r>
              <a:rPr lang="pt-BR" b="1"/>
              <a:t>A,B,C,D,E,F</a:t>
            </a:r>
            <a:r>
              <a:rPr lang="pt-BR"/>
              <a:t>. Estas letras, em correspondência com o sistema decimal, equivalem aos valores </a:t>
            </a:r>
            <a:r>
              <a:rPr lang="pt-BR" b="1"/>
              <a:t>10, 11, 12, 13, 14, 15</a:t>
            </a:r>
            <a:r>
              <a:rPr lang="pt-BR"/>
              <a:t>, respectivamente. </a:t>
            </a:r>
            <a:endParaRPr/>
          </a:p>
          <a:p>
            <a:pPr marL="0" lvl="0" indent="0" algn="just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0" lvl="0" indent="0" algn="just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pt-BR"/>
              <a:t>O sistema de numeração hexadecimal é muito utilizado na programação de microprocessadores, especialmente nos equipamentos de estudo e sistemas de desenvolvimento.</a:t>
            </a:r>
            <a:endParaRPr/>
          </a:p>
        </p:txBody>
      </p:sp>
      <p:pic>
        <p:nvPicPr>
          <p:cNvPr id="201" name="Google Shape;201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72200" y="76200"/>
            <a:ext cx="2667000" cy="1125537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p2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pt-BR">
                <a:solidFill>
                  <a:srgbClr val="888888"/>
                </a:solidFill>
              </a:rPr>
              <a:t>13</a:t>
            </a:fld>
            <a:endParaRPr>
              <a:solidFill>
                <a:srgbClr val="888888"/>
              </a:solidFill>
            </a:endParaRPr>
          </a:p>
        </p:txBody>
      </p:sp>
      <p:sp>
        <p:nvSpPr>
          <p:cNvPr id="203" name="Google Shape;203;p28"/>
          <p:cNvSpPr txBox="1"/>
          <p:nvPr/>
        </p:nvSpPr>
        <p:spPr>
          <a:xfrm>
            <a:off x="304800" y="405663"/>
            <a:ext cx="5715000" cy="583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2700" marR="0" lvl="0" indent="0" algn="l" rtl="0">
              <a:lnSpc>
                <a:spcPct val="9531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pt-BR" sz="4800" b="1" i="0" u="none" strike="noStrike" cap="none" baseline="30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SISTEMAS DE NUMERAÇÃO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29"/>
          <p:cNvSpPr txBox="1">
            <a:spLocks noGrp="1"/>
          </p:cNvSpPr>
          <p:nvPr>
            <p:ph type="body" idx="1"/>
          </p:nvPr>
        </p:nvSpPr>
        <p:spPr>
          <a:xfrm>
            <a:off x="228600" y="1201737"/>
            <a:ext cx="8610600" cy="5275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  <a:buNone/>
            </a:pPr>
            <a:r>
              <a:rPr lang="pt-BR" b="1">
                <a:solidFill>
                  <a:srgbClr val="C00000"/>
                </a:solidFill>
              </a:rPr>
              <a:t>Conversão = Binário-Octal</a:t>
            </a:r>
            <a:endParaRPr/>
          </a:p>
          <a:p>
            <a:pPr marL="0" lvl="0" indent="0" algn="just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pt-BR"/>
              <a:t>É feita convertendo </a:t>
            </a:r>
            <a:r>
              <a:rPr lang="pt-BR" b="1"/>
              <a:t>dígito a dígito de binário em octal ,  da esquerda para a direita. Cada dígito é convertido para um grupo de 3 </a:t>
            </a:r>
            <a:r>
              <a:rPr lang="pt-BR" b="1" i="1"/>
              <a:t>bits</a:t>
            </a:r>
            <a:r>
              <a:rPr lang="pt-BR" b="1"/>
              <a:t>, conforme tabela a seguir:</a:t>
            </a:r>
            <a:endParaRPr/>
          </a:p>
          <a:p>
            <a:pPr marL="0" lvl="0" indent="0" algn="just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b="1">
              <a:solidFill>
                <a:srgbClr val="C00000"/>
              </a:solidFill>
            </a:endParaRPr>
          </a:p>
          <a:p>
            <a:pPr marL="0" lvl="0" indent="0" algn="just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i="1"/>
          </a:p>
        </p:txBody>
      </p:sp>
      <p:pic>
        <p:nvPicPr>
          <p:cNvPr id="209" name="Google Shape;209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72200" y="76200"/>
            <a:ext cx="2667000" cy="1125537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p2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pt-BR">
                <a:solidFill>
                  <a:srgbClr val="888888"/>
                </a:solidFill>
              </a:rPr>
              <a:t>14</a:t>
            </a:fld>
            <a:endParaRPr>
              <a:solidFill>
                <a:srgbClr val="888888"/>
              </a:solidFill>
            </a:endParaRPr>
          </a:p>
        </p:txBody>
      </p:sp>
      <p:sp>
        <p:nvSpPr>
          <p:cNvPr id="211" name="Google Shape;211;p29"/>
          <p:cNvSpPr txBox="1"/>
          <p:nvPr/>
        </p:nvSpPr>
        <p:spPr>
          <a:xfrm>
            <a:off x="304800" y="405663"/>
            <a:ext cx="5715000" cy="583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2700" marR="0" lvl="0" indent="0" algn="l" rtl="0">
              <a:lnSpc>
                <a:spcPct val="9531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pt-BR" sz="4800" b="1" i="0" u="none" strike="noStrike" cap="none" baseline="30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SISTEMAS DE NUMERAÇÃO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2" name="Google Shape;212;p2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28600" y="3429000"/>
            <a:ext cx="8763000" cy="304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30"/>
          <p:cNvSpPr txBox="1">
            <a:spLocks noGrp="1"/>
          </p:cNvSpPr>
          <p:nvPr>
            <p:ph type="body" idx="1"/>
          </p:nvPr>
        </p:nvSpPr>
        <p:spPr>
          <a:xfrm>
            <a:off x="228600" y="1201737"/>
            <a:ext cx="8610600" cy="5275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  <a:buNone/>
            </a:pPr>
            <a:r>
              <a:rPr lang="pt-BR" b="1">
                <a:solidFill>
                  <a:srgbClr val="C00000"/>
                </a:solidFill>
              </a:rPr>
              <a:t>Conversão = Binário-Octal</a:t>
            </a:r>
            <a:endParaRPr/>
          </a:p>
          <a:p>
            <a:pPr marL="0" lvl="0" indent="0" algn="just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pt-BR"/>
              <a:t>Para conversão de binário em octal, </a:t>
            </a:r>
            <a:r>
              <a:rPr lang="pt-BR" b="1"/>
              <a:t>separa-se o número em grupo de 3 </a:t>
            </a:r>
            <a:r>
              <a:rPr lang="pt-BR" b="1" i="1"/>
              <a:t>bits</a:t>
            </a:r>
            <a:r>
              <a:rPr lang="pt-BR" b="1"/>
              <a:t> (a partir da direita) e converte cada grupo no octal correspondente.</a:t>
            </a:r>
            <a:endParaRPr/>
          </a:p>
          <a:p>
            <a:pPr marL="0" lvl="0" indent="0" algn="just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pt-BR"/>
              <a:t>EX: 11001000₂ binário  em octal:</a:t>
            </a:r>
            <a:endParaRPr/>
          </a:p>
          <a:p>
            <a:pPr marL="0" lvl="0" indent="0" algn="just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0" lvl="0" indent="0" algn="just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b="1">
              <a:solidFill>
                <a:srgbClr val="C00000"/>
              </a:solidFill>
            </a:endParaRPr>
          </a:p>
          <a:p>
            <a:pPr marL="0" lvl="0" indent="0" algn="just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b="1">
              <a:solidFill>
                <a:srgbClr val="C00000"/>
              </a:solidFill>
            </a:endParaRPr>
          </a:p>
          <a:p>
            <a:pPr marL="0" lvl="0" indent="0" algn="just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i="1"/>
          </a:p>
        </p:txBody>
      </p:sp>
      <p:pic>
        <p:nvPicPr>
          <p:cNvPr id="218" name="Google Shape;218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72200" y="76200"/>
            <a:ext cx="2667000" cy="1125537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3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pt-BR">
                <a:solidFill>
                  <a:srgbClr val="888888"/>
                </a:solidFill>
              </a:rPr>
              <a:t>15</a:t>
            </a:fld>
            <a:endParaRPr>
              <a:solidFill>
                <a:srgbClr val="888888"/>
              </a:solidFill>
            </a:endParaRPr>
          </a:p>
        </p:txBody>
      </p:sp>
      <p:sp>
        <p:nvSpPr>
          <p:cNvPr id="220" name="Google Shape;220;p30"/>
          <p:cNvSpPr txBox="1"/>
          <p:nvPr/>
        </p:nvSpPr>
        <p:spPr>
          <a:xfrm>
            <a:off x="304800" y="405663"/>
            <a:ext cx="5715000" cy="583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2700" marR="0" lvl="0" indent="0" algn="l" rtl="0">
              <a:lnSpc>
                <a:spcPct val="9531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pt-BR" sz="4800" b="1" i="0" u="none" strike="noStrike" cap="none" baseline="30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SISTEMAS DE NUMERAÇÃO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1" name="Google Shape;221;p3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30187" y="3657600"/>
            <a:ext cx="8609013" cy="2819400"/>
          </a:xfrm>
          <a:prstGeom prst="rect">
            <a:avLst/>
          </a:prstGeom>
          <a:noFill/>
          <a:ln w="38100" cap="sq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2352"/>
              </a:srgbClr>
            </a:outerShdw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1"/>
          <p:cNvSpPr txBox="1">
            <a:spLocks noGrp="1"/>
          </p:cNvSpPr>
          <p:nvPr>
            <p:ph type="body" idx="1"/>
          </p:nvPr>
        </p:nvSpPr>
        <p:spPr>
          <a:xfrm>
            <a:off x="228600" y="1201737"/>
            <a:ext cx="8610600" cy="5275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  <a:buNone/>
            </a:pPr>
            <a:r>
              <a:rPr lang="pt-BR" b="1">
                <a:solidFill>
                  <a:srgbClr val="C00000"/>
                </a:solidFill>
              </a:rPr>
              <a:t>Conversão = Binário-Decimal</a:t>
            </a:r>
            <a:endParaRPr/>
          </a:p>
          <a:p>
            <a:pPr marL="0" lvl="0" indent="0" algn="just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pt-BR"/>
              <a:t>Qualquer número binário pode ser convertido para seu decimal equivalente, simplesmente somando os pesos das posições em que o número binário tiver </a:t>
            </a:r>
            <a:r>
              <a:rPr lang="pt-BR" i="1"/>
              <a:t>1 bit.</a:t>
            </a:r>
            <a:endParaRPr/>
          </a:p>
          <a:p>
            <a:pPr marL="0" lvl="0" indent="0" algn="just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pt-BR"/>
              <a:t>EX: converter </a:t>
            </a:r>
            <a:r>
              <a:rPr lang="pt-BR" b="1"/>
              <a:t>1101011 (binário) </a:t>
            </a:r>
            <a:r>
              <a:rPr lang="pt-BR"/>
              <a:t>em número </a:t>
            </a:r>
            <a:r>
              <a:rPr lang="pt-BR" b="1"/>
              <a:t>decimal.</a:t>
            </a:r>
            <a:r>
              <a:rPr lang="pt-BR"/>
              <a:t> </a:t>
            </a:r>
            <a:endParaRPr/>
          </a:p>
          <a:p>
            <a:pPr marL="342900" lvl="0" indent="-342900" algn="just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pt-BR"/>
              <a:t>Vamos somar o valor correspondente as casas com 1 e ignorar o valor das casas com 0:</a:t>
            </a:r>
            <a:endParaRPr/>
          </a:p>
          <a:p>
            <a:pPr marL="0" lvl="0" indent="0" algn="just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i="1"/>
          </a:p>
        </p:txBody>
      </p:sp>
      <p:pic>
        <p:nvPicPr>
          <p:cNvPr id="227" name="Google Shape;227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72200" y="76200"/>
            <a:ext cx="2667000" cy="1125537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p3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pt-BR">
                <a:solidFill>
                  <a:srgbClr val="888888"/>
                </a:solidFill>
              </a:rPr>
              <a:t>16</a:t>
            </a:fld>
            <a:endParaRPr>
              <a:solidFill>
                <a:srgbClr val="888888"/>
              </a:solidFill>
            </a:endParaRPr>
          </a:p>
        </p:txBody>
      </p:sp>
      <p:sp>
        <p:nvSpPr>
          <p:cNvPr id="229" name="Google Shape;229;p31"/>
          <p:cNvSpPr txBox="1"/>
          <p:nvPr/>
        </p:nvSpPr>
        <p:spPr>
          <a:xfrm>
            <a:off x="304800" y="405663"/>
            <a:ext cx="5715000" cy="583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2700" marR="0" lvl="0" indent="0" algn="l" rtl="0">
              <a:lnSpc>
                <a:spcPct val="9531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pt-BR" sz="4800" b="1" i="0" u="none" strike="noStrike" cap="none" baseline="30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SISTEMAS DE NUMERAÇÃO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0" name="Google Shape;230;p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04800" y="4572000"/>
            <a:ext cx="8001000" cy="2057400"/>
          </a:xfrm>
          <a:prstGeom prst="rect">
            <a:avLst/>
          </a:prstGeom>
          <a:noFill/>
          <a:ln w="38100" cap="sq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2352"/>
              </a:srgbClr>
            </a:outerShdw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32"/>
          <p:cNvSpPr txBox="1">
            <a:spLocks noGrp="1"/>
          </p:cNvSpPr>
          <p:nvPr>
            <p:ph type="body" idx="1"/>
          </p:nvPr>
        </p:nvSpPr>
        <p:spPr>
          <a:xfrm>
            <a:off x="228600" y="1201737"/>
            <a:ext cx="8610600" cy="5275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  <a:buNone/>
            </a:pPr>
            <a:r>
              <a:rPr lang="pt-BR" b="1">
                <a:solidFill>
                  <a:srgbClr val="C00000"/>
                </a:solidFill>
              </a:rPr>
              <a:t>Conversão = Binário-Hexadecimal</a:t>
            </a:r>
            <a:endParaRPr/>
          </a:p>
          <a:p>
            <a:pPr marL="0" lvl="0" indent="0" algn="just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</a:pPr>
            <a:r>
              <a:rPr lang="pt-BR">
                <a:solidFill>
                  <a:srgbClr val="000000"/>
                </a:solidFill>
              </a:rPr>
              <a:t>Separa-se o número em grupos de </a:t>
            </a:r>
            <a:r>
              <a:rPr lang="pt-BR" i="1">
                <a:solidFill>
                  <a:srgbClr val="000000"/>
                </a:solidFill>
              </a:rPr>
              <a:t>4 bits </a:t>
            </a:r>
            <a:r>
              <a:rPr lang="pt-BR">
                <a:solidFill>
                  <a:srgbClr val="000000"/>
                </a:solidFill>
              </a:rPr>
              <a:t>e converte para o número </a:t>
            </a:r>
            <a:r>
              <a:rPr lang="pt-BR" i="1">
                <a:solidFill>
                  <a:srgbClr val="000000"/>
                </a:solidFill>
              </a:rPr>
              <a:t>hexadecimal </a:t>
            </a:r>
            <a:r>
              <a:rPr lang="pt-BR">
                <a:solidFill>
                  <a:srgbClr val="000000"/>
                </a:solidFill>
              </a:rPr>
              <a:t>correspondente, conforme a tabela. </a:t>
            </a:r>
            <a:endParaRPr>
              <a:solidFill>
                <a:srgbClr val="000000"/>
              </a:solidFill>
            </a:endParaRPr>
          </a:p>
          <a:p>
            <a:pPr marL="0" lvl="0" indent="0" algn="just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>
              <a:solidFill>
                <a:srgbClr val="000000"/>
              </a:solidFill>
            </a:endParaRPr>
          </a:p>
          <a:p>
            <a:pPr marL="0" lvl="0" indent="0" algn="just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b="1">
              <a:solidFill>
                <a:srgbClr val="C00000"/>
              </a:solidFill>
            </a:endParaRPr>
          </a:p>
          <a:p>
            <a:pPr marL="0" lvl="0" indent="0" algn="just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i="1"/>
          </a:p>
        </p:txBody>
      </p:sp>
      <p:pic>
        <p:nvPicPr>
          <p:cNvPr id="236" name="Google Shape;236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72200" y="76200"/>
            <a:ext cx="2667000" cy="1125537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p3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pt-BR">
                <a:solidFill>
                  <a:srgbClr val="888888"/>
                </a:solidFill>
              </a:rPr>
              <a:t>17</a:t>
            </a:fld>
            <a:endParaRPr>
              <a:solidFill>
                <a:srgbClr val="888888"/>
              </a:solidFill>
            </a:endParaRPr>
          </a:p>
        </p:txBody>
      </p:sp>
      <p:sp>
        <p:nvSpPr>
          <p:cNvPr id="238" name="Google Shape;238;p32"/>
          <p:cNvSpPr txBox="1"/>
          <p:nvPr/>
        </p:nvSpPr>
        <p:spPr>
          <a:xfrm>
            <a:off x="304800" y="405663"/>
            <a:ext cx="5715000" cy="583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2700" marR="0" lvl="0" indent="0" algn="l" rtl="0">
              <a:lnSpc>
                <a:spcPct val="9531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pt-BR" sz="4800" b="1" i="0" u="none" strike="noStrike" cap="none" baseline="30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SISTEMAS DE NUMERAÇÃO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9" name="Google Shape;239;p3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04800" y="2743200"/>
            <a:ext cx="8534400" cy="3657600"/>
          </a:xfrm>
          <a:prstGeom prst="rect">
            <a:avLst/>
          </a:prstGeom>
          <a:noFill/>
          <a:ln w="38100" cap="sq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2352"/>
              </a:srgbClr>
            </a:outerShdw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3"/>
          <p:cNvSpPr txBox="1">
            <a:spLocks noGrp="1"/>
          </p:cNvSpPr>
          <p:nvPr>
            <p:ph type="body" idx="1"/>
          </p:nvPr>
        </p:nvSpPr>
        <p:spPr>
          <a:xfrm>
            <a:off x="228600" y="1201737"/>
            <a:ext cx="8610600" cy="5275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  <a:buNone/>
            </a:pPr>
            <a:r>
              <a:rPr lang="pt-BR" b="1">
                <a:solidFill>
                  <a:srgbClr val="C00000"/>
                </a:solidFill>
              </a:rPr>
              <a:t>Conversão = Binário-Hexadecimal</a:t>
            </a:r>
            <a:endParaRPr/>
          </a:p>
          <a:p>
            <a:pPr marL="0" lvl="0" indent="0" algn="just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pt-BR" b="1"/>
              <a:t>Ex: </a:t>
            </a:r>
            <a:r>
              <a:rPr lang="pt-BR"/>
              <a:t>111001001111₂ para hexadecimal = E4F</a:t>
            </a:r>
            <a:endParaRPr/>
          </a:p>
          <a:p>
            <a:pPr marL="0" lvl="0" indent="0" algn="just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>
              <a:solidFill>
                <a:srgbClr val="000000"/>
              </a:solidFill>
            </a:endParaRPr>
          </a:p>
          <a:p>
            <a:pPr marL="0" lvl="0" indent="0" algn="just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b="1">
              <a:solidFill>
                <a:srgbClr val="C00000"/>
              </a:solidFill>
            </a:endParaRPr>
          </a:p>
          <a:p>
            <a:pPr marL="0" lvl="0" indent="0" algn="just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i="1"/>
          </a:p>
        </p:txBody>
      </p:sp>
      <p:pic>
        <p:nvPicPr>
          <p:cNvPr id="245" name="Google Shape;245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72200" y="76200"/>
            <a:ext cx="2667000" cy="1125537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Google Shape;246;p3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pt-BR">
                <a:solidFill>
                  <a:srgbClr val="888888"/>
                </a:solidFill>
              </a:rPr>
              <a:t>18</a:t>
            </a:fld>
            <a:endParaRPr>
              <a:solidFill>
                <a:srgbClr val="888888"/>
              </a:solidFill>
            </a:endParaRPr>
          </a:p>
        </p:txBody>
      </p:sp>
      <p:sp>
        <p:nvSpPr>
          <p:cNvPr id="247" name="Google Shape;247;p33"/>
          <p:cNvSpPr txBox="1"/>
          <p:nvPr/>
        </p:nvSpPr>
        <p:spPr>
          <a:xfrm>
            <a:off x="304800" y="405663"/>
            <a:ext cx="5715000" cy="583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2700" marR="0" lvl="0" indent="0" algn="l" rtl="0">
              <a:lnSpc>
                <a:spcPct val="9531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pt-BR" sz="4800" b="1" i="0" u="none" strike="noStrike" cap="none" baseline="30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SISTEMAS DE NUMERAÇÃO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8" name="Google Shape;248;p3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04800" y="2362200"/>
            <a:ext cx="8529637" cy="4038600"/>
          </a:xfrm>
          <a:prstGeom prst="rect">
            <a:avLst/>
          </a:prstGeom>
          <a:noFill/>
          <a:ln w="38100" cap="sq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2352"/>
              </a:srgbClr>
            </a:outerShdw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34"/>
          <p:cNvSpPr txBox="1">
            <a:spLocks noGrp="1"/>
          </p:cNvSpPr>
          <p:nvPr>
            <p:ph type="body" idx="1"/>
          </p:nvPr>
        </p:nvSpPr>
        <p:spPr>
          <a:xfrm>
            <a:off x="130539" y="1090151"/>
            <a:ext cx="8839200" cy="48300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  <a:buNone/>
            </a:pPr>
            <a:r>
              <a:rPr lang="pt-BR" b="1">
                <a:solidFill>
                  <a:srgbClr val="C00000"/>
                </a:solidFill>
              </a:rPr>
              <a:t>Conversão de octal para binário</a:t>
            </a:r>
            <a:endParaRPr/>
          </a:p>
          <a:p>
            <a:pPr marL="0" lvl="0" indent="0" algn="just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pt-BR"/>
              <a:t>A conversão de octal para binário é feita convertendo </a:t>
            </a:r>
            <a:r>
              <a:rPr lang="pt-BR" b="1"/>
              <a:t>dígito a dígito de octal em binário, da direita para a esquerda. Cada dígito é convertido para um grupo de 3 </a:t>
            </a:r>
            <a:r>
              <a:rPr lang="pt-BR" b="1" i="1"/>
              <a:t>bits</a:t>
            </a:r>
            <a:r>
              <a:rPr lang="pt-BR" b="1"/>
              <a:t>, conforme tabela a seguir:</a:t>
            </a:r>
            <a:endParaRPr/>
          </a:p>
          <a:p>
            <a:pPr marL="0" lvl="0" indent="0" algn="just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b="1"/>
          </a:p>
          <a:p>
            <a:pPr marL="0" lvl="0" indent="0" algn="just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b="1"/>
          </a:p>
          <a:p>
            <a:pPr marL="0" lvl="0" indent="0" algn="just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b="1">
              <a:solidFill>
                <a:srgbClr val="C00000"/>
              </a:solidFill>
            </a:endParaRPr>
          </a:p>
          <a:p>
            <a:pPr marL="0" lvl="0" indent="0" algn="just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0" lvl="0" indent="0" algn="just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0" lvl="0" indent="0" algn="just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i="1"/>
          </a:p>
        </p:txBody>
      </p:sp>
      <p:pic>
        <p:nvPicPr>
          <p:cNvPr id="254" name="Google Shape;254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72200" y="76200"/>
            <a:ext cx="2667000" cy="1125537"/>
          </a:xfrm>
          <a:prstGeom prst="rect">
            <a:avLst/>
          </a:prstGeom>
          <a:noFill/>
          <a:ln>
            <a:noFill/>
          </a:ln>
        </p:spPr>
      </p:pic>
      <p:sp>
        <p:nvSpPr>
          <p:cNvPr id="255" name="Google Shape;255;p3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pt-BR">
                <a:solidFill>
                  <a:srgbClr val="888888"/>
                </a:solidFill>
              </a:rPr>
              <a:t>19</a:t>
            </a:fld>
            <a:endParaRPr>
              <a:solidFill>
                <a:srgbClr val="888888"/>
              </a:solidFill>
            </a:endParaRPr>
          </a:p>
        </p:txBody>
      </p:sp>
      <p:sp>
        <p:nvSpPr>
          <p:cNvPr id="256" name="Google Shape;256;p34"/>
          <p:cNvSpPr txBox="1"/>
          <p:nvPr/>
        </p:nvSpPr>
        <p:spPr>
          <a:xfrm>
            <a:off x="304800" y="405663"/>
            <a:ext cx="5715000" cy="583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2700" marR="0" lvl="0" indent="0" algn="l" rtl="0">
              <a:lnSpc>
                <a:spcPct val="9531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pt-BR" sz="4800" b="1" i="0" u="none" strike="noStrike" cap="none" baseline="30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SISTEMAS DE NUMERAÇÃO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7" name="Google Shape;257;p3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28600" y="3429000"/>
            <a:ext cx="8763000" cy="3048000"/>
          </a:xfrm>
          <a:prstGeom prst="rect">
            <a:avLst/>
          </a:prstGeom>
          <a:noFill/>
          <a:ln w="38100" cap="sq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2352"/>
              </a:srgb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7"/>
          <p:cNvSpPr txBox="1">
            <a:spLocks noGrp="1"/>
          </p:cNvSpPr>
          <p:nvPr>
            <p:ph type="body" idx="1"/>
          </p:nvPr>
        </p:nvSpPr>
        <p:spPr>
          <a:xfrm>
            <a:off x="533400" y="1600200"/>
            <a:ext cx="83820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pt-BR" b="1"/>
              <a:t>Disciplina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pt-BR"/>
              <a:t>Arquitectura e Tecnologia de Computadores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pt-BR" b="1"/>
              <a:t>Ano / Semestre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pt-BR"/>
              <a:t>1º Ano / 2º Semestre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pt-BR" b="1"/>
              <a:t>Carga Horária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pt-BR"/>
              <a:t>4h / Semana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pt-BR" b="1"/>
              <a:t>Docentes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pt-BR"/>
              <a:t>Rafael Beto Mpfumo</a:t>
            </a:r>
            <a:endParaRPr/>
          </a:p>
        </p:txBody>
      </p:sp>
      <p:pic>
        <p:nvPicPr>
          <p:cNvPr id="106" name="Google Shape;106;p17" descr="Imag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1561" y="171450"/>
            <a:ext cx="8713839" cy="977900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1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pt-BR"/>
              <a:t>2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35"/>
          <p:cNvSpPr txBox="1">
            <a:spLocks noGrp="1"/>
          </p:cNvSpPr>
          <p:nvPr>
            <p:ph type="body" idx="1"/>
          </p:nvPr>
        </p:nvSpPr>
        <p:spPr>
          <a:xfrm>
            <a:off x="130539" y="1090151"/>
            <a:ext cx="8839200" cy="48300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  <a:buNone/>
            </a:pPr>
            <a:r>
              <a:rPr lang="pt-BR" b="1">
                <a:solidFill>
                  <a:srgbClr val="C00000"/>
                </a:solidFill>
              </a:rPr>
              <a:t>Conversão de octal para binário</a:t>
            </a:r>
            <a:endParaRPr/>
          </a:p>
          <a:p>
            <a:pPr marL="0" lvl="0" indent="0" algn="just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pt-BR"/>
              <a:t>EX : 1754₈ para binário = 001111101100₂</a:t>
            </a:r>
            <a:endParaRPr/>
          </a:p>
          <a:p>
            <a:pPr marL="0" lvl="0" indent="0" algn="just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0" lvl="0" indent="0" algn="just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b="1">
              <a:solidFill>
                <a:srgbClr val="C00000"/>
              </a:solidFill>
            </a:endParaRPr>
          </a:p>
          <a:p>
            <a:pPr marL="0" lvl="0" indent="0" algn="just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b="1"/>
          </a:p>
          <a:p>
            <a:pPr marL="0" lvl="0" indent="0" algn="just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b="1"/>
          </a:p>
          <a:p>
            <a:pPr marL="0" lvl="0" indent="0" algn="just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b="1">
              <a:solidFill>
                <a:srgbClr val="C00000"/>
              </a:solidFill>
            </a:endParaRPr>
          </a:p>
          <a:p>
            <a:pPr marL="0" lvl="0" indent="0" algn="just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0" lvl="0" indent="0" algn="just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0" lvl="0" indent="0" algn="just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i="1"/>
          </a:p>
        </p:txBody>
      </p:sp>
      <p:pic>
        <p:nvPicPr>
          <p:cNvPr id="263" name="Google Shape;263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72200" y="76200"/>
            <a:ext cx="2667000" cy="1125537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Google Shape;264;p3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pt-BR">
                <a:solidFill>
                  <a:srgbClr val="888888"/>
                </a:solidFill>
              </a:rPr>
              <a:t>20</a:t>
            </a:fld>
            <a:endParaRPr>
              <a:solidFill>
                <a:srgbClr val="888888"/>
              </a:solidFill>
            </a:endParaRPr>
          </a:p>
        </p:txBody>
      </p:sp>
      <p:sp>
        <p:nvSpPr>
          <p:cNvPr id="265" name="Google Shape;265;p35"/>
          <p:cNvSpPr txBox="1"/>
          <p:nvPr/>
        </p:nvSpPr>
        <p:spPr>
          <a:xfrm>
            <a:off x="304800" y="405663"/>
            <a:ext cx="5715000" cy="583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2700" marR="0" lvl="0" indent="0" algn="l" rtl="0">
              <a:lnSpc>
                <a:spcPct val="9531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pt-BR" sz="4800" b="1" i="0" u="none" strike="noStrike" cap="none" baseline="30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SISTEMAS DE NUMERAÇÃO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6" name="Google Shape;266;p3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85135" y="2362200"/>
            <a:ext cx="8534400" cy="3810000"/>
          </a:xfrm>
          <a:prstGeom prst="rect">
            <a:avLst/>
          </a:prstGeom>
          <a:noFill/>
          <a:ln w="38100" cap="sq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2352"/>
              </a:srgbClr>
            </a:outerShdw>
          </a:effec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36"/>
          <p:cNvSpPr txBox="1">
            <a:spLocks noGrp="1"/>
          </p:cNvSpPr>
          <p:nvPr>
            <p:ph type="body" idx="1"/>
          </p:nvPr>
        </p:nvSpPr>
        <p:spPr>
          <a:xfrm>
            <a:off x="130539" y="1090151"/>
            <a:ext cx="8839200" cy="48300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  <a:buNone/>
            </a:pPr>
            <a:r>
              <a:rPr lang="pt-BR" b="1">
                <a:solidFill>
                  <a:srgbClr val="C00000"/>
                </a:solidFill>
              </a:rPr>
              <a:t>Conversão de octal para decimal</a:t>
            </a:r>
            <a:endParaRPr/>
          </a:p>
          <a:p>
            <a:pPr marL="0" lvl="0" indent="0" algn="just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pt-BR"/>
              <a:t>Para a  conversão de octal para decimal </a:t>
            </a:r>
            <a:r>
              <a:rPr lang="pt-BR" b="1"/>
              <a:t>multiplica-se cada dígito pela potência de 8 relativa à posição e somam-se os resultados.</a:t>
            </a:r>
            <a:endParaRPr/>
          </a:p>
          <a:p>
            <a:pPr marL="0" lvl="0" indent="0" algn="just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pt-BR" b="1"/>
              <a:t>EX:  123₈ para decimal = 83</a:t>
            </a:r>
            <a:endParaRPr/>
          </a:p>
          <a:p>
            <a:pPr marL="0" lvl="0" indent="0" algn="just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b="1"/>
          </a:p>
          <a:p>
            <a:pPr marL="0" lvl="0" indent="0" algn="just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b="1">
              <a:solidFill>
                <a:srgbClr val="C00000"/>
              </a:solidFill>
            </a:endParaRPr>
          </a:p>
          <a:p>
            <a:pPr marL="0" lvl="0" indent="0" algn="just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0" lvl="0" indent="0" algn="just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0" lvl="0" indent="0" algn="just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i="1"/>
          </a:p>
        </p:txBody>
      </p:sp>
      <p:pic>
        <p:nvPicPr>
          <p:cNvPr id="272" name="Google Shape;272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72200" y="76200"/>
            <a:ext cx="2667000" cy="1125537"/>
          </a:xfrm>
          <a:prstGeom prst="rect">
            <a:avLst/>
          </a:prstGeom>
          <a:noFill/>
          <a:ln>
            <a:noFill/>
          </a:ln>
        </p:spPr>
      </p:pic>
      <p:sp>
        <p:nvSpPr>
          <p:cNvPr id="273" name="Google Shape;273;p3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pt-BR">
                <a:solidFill>
                  <a:srgbClr val="888888"/>
                </a:solidFill>
              </a:rPr>
              <a:t>21</a:t>
            </a:fld>
            <a:endParaRPr>
              <a:solidFill>
                <a:srgbClr val="888888"/>
              </a:solidFill>
            </a:endParaRPr>
          </a:p>
        </p:txBody>
      </p:sp>
      <p:sp>
        <p:nvSpPr>
          <p:cNvPr id="274" name="Google Shape;274;p36"/>
          <p:cNvSpPr txBox="1"/>
          <p:nvPr/>
        </p:nvSpPr>
        <p:spPr>
          <a:xfrm>
            <a:off x="304800" y="405663"/>
            <a:ext cx="5715000" cy="583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2700" marR="0" lvl="0" indent="0" algn="l" rtl="0">
              <a:lnSpc>
                <a:spcPct val="9531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pt-BR" sz="4800" b="1" i="0" u="none" strike="noStrike" cap="none" baseline="30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SISTEMAS DE NUMERAÇÃO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5" name="Google Shape;275;p3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61078" y="3505200"/>
            <a:ext cx="8578122" cy="3200400"/>
          </a:xfrm>
          <a:prstGeom prst="rect">
            <a:avLst/>
          </a:prstGeom>
          <a:noFill/>
          <a:ln w="38100" cap="sq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2352"/>
              </a:srgbClr>
            </a:outerShdw>
          </a:effec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37"/>
          <p:cNvSpPr txBox="1">
            <a:spLocks noGrp="1"/>
          </p:cNvSpPr>
          <p:nvPr>
            <p:ph type="body" idx="1"/>
          </p:nvPr>
        </p:nvSpPr>
        <p:spPr>
          <a:xfrm>
            <a:off x="152401" y="1447800"/>
            <a:ext cx="8817338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  <a:buNone/>
            </a:pPr>
            <a:r>
              <a:rPr lang="pt-BR" b="1">
                <a:solidFill>
                  <a:srgbClr val="C00000"/>
                </a:solidFill>
              </a:rPr>
              <a:t>Conversão de octal para hexadecimal</a:t>
            </a:r>
            <a:endParaRPr/>
          </a:p>
          <a:p>
            <a:pPr marL="0" lvl="0" indent="0" algn="just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b="1"/>
          </a:p>
          <a:p>
            <a:pPr marL="74295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99CC99"/>
              </a:buClr>
              <a:buSzPts val="2100"/>
              <a:buFont typeface="Noto Sans Symbols"/>
              <a:buChar char="▪"/>
            </a:pPr>
            <a:r>
              <a:rPr lang="pt-BR" sz="2800" b="1"/>
              <a:t>Dois passos: </a:t>
            </a:r>
            <a:endParaRPr sz="2800" b="1"/>
          </a:p>
          <a:p>
            <a:pPr marL="1143000" lvl="2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6666"/>
              </a:buClr>
              <a:buSzPts val="2100"/>
              <a:buFont typeface="Noto Sans Symbols"/>
              <a:buChar char="✔"/>
            </a:pPr>
            <a:r>
              <a:rPr lang="pt-BR" sz="2800"/>
              <a:t>Converter octal para binário. </a:t>
            </a:r>
            <a:endParaRPr sz="2800"/>
          </a:p>
          <a:p>
            <a:pPr marL="1143000" lvl="2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6666"/>
              </a:buClr>
              <a:buSzPts val="2100"/>
              <a:buFont typeface="Noto Sans Symbols"/>
              <a:buChar char="✔"/>
            </a:pPr>
            <a:r>
              <a:rPr lang="pt-BR" sz="2800"/>
              <a:t>Converter binário para hexa. </a:t>
            </a:r>
            <a:endParaRPr/>
          </a:p>
          <a:p>
            <a:pPr marL="0" lvl="0" indent="0" algn="just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b="1">
              <a:solidFill>
                <a:srgbClr val="C00000"/>
              </a:solidFill>
            </a:endParaRPr>
          </a:p>
          <a:p>
            <a:pPr marL="0" lvl="0" indent="0" algn="just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b="1"/>
          </a:p>
          <a:p>
            <a:pPr marL="0" lvl="0" indent="0" algn="just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b="1">
              <a:solidFill>
                <a:srgbClr val="C00000"/>
              </a:solidFill>
            </a:endParaRPr>
          </a:p>
          <a:p>
            <a:pPr marL="0" lvl="0" indent="0" algn="just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0" lvl="0" indent="0" algn="just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0" lvl="0" indent="0" algn="just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i="1"/>
          </a:p>
        </p:txBody>
      </p:sp>
      <p:pic>
        <p:nvPicPr>
          <p:cNvPr id="281" name="Google Shape;281;p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72200" y="76200"/>
            <a:ext cx="2667000" cy="1125537"/>
          </a:xfrm>
          <a:prstGeom prst="rect">
            <a:avLst/>
          </a:prstGeom>
          <a:noFill/>
          <a:ln>
            <a:noFill/>
          </a:ln>
        </p:spPr>
      </p:pic>
      <p:sp>
        <p:nvSpPr>
          <p:cNvPr id="282" name="Google Shape;282;p3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pt-BR">
                <a:solidFill>
                  <a:srgbClr val="888888"/>
                </a:solidFill>
              </a:rPr>
              <a:t>22</a:t>
            </a:fld>
            <a:endParaRPr>
              <a:solidFill>
                <a:srgbClr val="888888"/>
              </a:solidFill>
            </a:endParaRPr>
          </a:p>
        </p:txBody>
      </p:sp>
      <p:sp>
        <p:nvSpPr>
          <p:cNvPr id="283" name="Google Shape;283;p37"/>
          <p:cNvSpPr txBox="1"/>
          <p:nvPr/>
        </p:nvSpPr>
        <p:spPr>
          <a:xfrm>
            <a:off x="304800" y="405663"/>
            <a:ext cx="5715000" cy="583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2700" marR="0" lvl="0" indent="0" algn="l" rtl="0">
              <a:lnSpc>
                <a:spcPct val="9531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pt-BR" sz="4800" b="1" i="0" u="none" strike="noStrike" cap="none" baseline="30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SISTEMAS DE NUMERAÇÃO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38"/>
          <p:cNvSpPr txBox="1">
            <a:spLocks noGrp="1"/>
          </p:cNvSpPr>
          <p:nvPr>
            <p:ph type="body" idx="1"/>
          </p:nvPr>
        </p:nvSpPr>
        <p:spPr>
          <a:xfrm>
            <a:off x="304800" y="1371601"/>
            <a:ext cx="8763000" cy="48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  <a:buNone/>
            </a:pPr>
            <a:r>
              <a:rPr lang="pt-BR" b="1">
                <a:solidFill>
                  <a:srgbClr val="C00000"/>
                </a:solidFill>
              </a:rPr>
              <a:t>Conversão = Decimal-Binário</a:t>
            </a:r>
            <a:endParaRPr/>
          </a:p>
          <a:p>
            <a:pPr marL="0" lvl="0" indent="0" algn="just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pt-BR" b="1"/>
              <a:t>Divide-se</a:t>
            </a:r>
            <a:r>
              <a:rPr lang="pt-BR"/>
              <a:t> o número decimal dado e os </a:t>
            </a:r>
            <a:r>
              <a:rPr lang="pt-BR" b="1"/>
              <a:t>quocientes sucessivos por 2 até que o quociente dê 0</a:t>
            </a:r>
            <a:r>
              <a:rPr lang="pt-BR"/>
              <a:t>. O binário equivalente é a </a:t>
            </a:r>
            <a:r>
              <a:rPr lang="pt-BR" b="1"/>
              <a:t>combinação de todos os restos na ordem inversa</a:t>
            </a:r>
            <a:r>
              <a:rPr lang="pt-BR"/>
              <a:t> a qual foram obtidos. </a:t>
            </a:r>
            <a:endParaRPr/>
          </a:p>
          <a:p>
            <a:pPr marL="0" lvl="0" indent="0" algn="just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0" lvl="0" indent="0" algn="just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pt-BR"/>
              <a:t>A leitura do resultado é feita do último quociente para o primeiro resto.</a:t>
            </a:r>
            <a:endParaRPr b="1"/>
          </a:p>
          <a:p>
            <a:pPr marL="0" lvl="0" indent="0" algn="just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0" lvl="0" indent="0" algn="just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0" lvl="0" indent="0" algn="just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i="1"/>
          </a:p>
        </p:txBody>
      </p:sp>
      <p:pic>
        <p:nvPicPr>
          <p:cNvPr id="289" name="Google Shape;289;p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72200" y="76200"/>
            <a:ext cx="2667000" cy="1125537"/>
          </a:xfrm>
          <a:prstGeom prst="rect">
            <a:avLst/>
          </a:prstGeom>
          <a:noFill/>
          <a:ln>
            <a:noFill/>
          </a:ln>
        </p:spPr>
      </p:pic>
      <p:sp>
        <p:nvSpPr>
          <p:cNvPr id="290" name="Google Shape;290;p3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pt-BR">
                <a:solidFill>
                  <a:srgbClr val="888888"/>
                </a:solidFill>
              </a:rPr>
              <a:t>23</a:t>
            </a:fld>
            <a:endParaRPr>
              <a:solidFill>
                <a:srgbClr val="888888"/>
              </a:solidFill>
            </a:endParaRPr>
          </a:p>
        </p:txBody>
      </p:sp>
      <p:sp>
        <p:nvSpPr>
          <p:cNvPr id="291" name="Google Shape;291;p38"/>
          <p:cNvSpPr txBox="1"/>
          <p:nvPr/>
        </p:nvSpPr>
        <p:spPr>
          <a:xfrm>
            <a:off x="304800" y="405663"/>
            <a:ext cx="5715000" cy="583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2700" marR="0" lvl="0" indent="0" algn="l" rtl="0">
              <a:lnSpc>
                <a:spcPct val="9531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pt-BR" sz="4800" b="1" i="0" u="none" strike="noStrike" cap="none" baseline="30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SISTEMAS DE NUMERAÇÃO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39"/>
          <p:cNvSpPr txBox="1">
            <a:spLocks noGrp="1"/>
          </p:cNvSpPr>
          <p:nvPr>
            <p:ph type="body" idx="1"/>
          </p:nvPr>
        </p:nvSpPr>
        <p:spPr>
          <a:xfrm>
            <a:off x="228600" y="1201737"/>
            <a:ext cx="8763000" cy="5275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  <a:buNone/>
            </a:pPr>
            <a:r>
              <a:rPr lang="pt-BR" b="1">
                <a:solidFill>
                  <a:srgbClr val="C00000"/>
                </a:solidFill>
              </a:rPr>
              <a:t>Conversão de decimal para binário </a:t>
            </a:r>
            <a:endParaRPr/>
          </a:p>
          <a:p>
            <a:pPr marL="0" lvl="0" indent="0" algn="just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pt-BR"/>
              <a:t>EX : </a:t>
            </a:r>
            <a:r>
              <a:rPr lang="pt-BR" b="1">
                <a:solidFill>
                  <a:srgbClr val="C00000"/>
                </a:solidFill>
              </a:rPr>
              <a:t>10</a:t>
            </a:r>
            <a:r>
              <a:rPr lang="pt-BR" b="1"/>
              <a:t> (decimal) </a:t>
            </a:r>
            <a:r>
              <a:rPr lang="pt-BR"/>
              <a:t>em </a:t>
            </a:r>
            <a:r>
              <a:rPr lang="pt-BR" b="1"/>
              <a:t>binário</a:t>
            </a:r>
            <a:r>
              <a:rPr lang="pt-BR"/>
              <a:t> = </a:t>
            </a:r>
            <a:r>
              <a:rPr lang="pt-BR" b="1">
                <a:solidFill>
                  <a:srgbClr val="C00000"/>
                </a:solidFill>
              </a:rPr>
              <a:t>1010₂</a:t>
            </a:r>
            <a:endParaRPr/>
          </a:p>
          <a:p>
            <a:pPr marL="0" lvl="0" indent="0" algn="just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b="1"/>
          </a:p>
          <a:p>
            <a:pPr marL="0" lvl="0" indent="0" algn="just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b="1"/>
          </a:p>
          <a:p>
            <a:pPr marL="0" lvl="0" indent="0" algn="just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b="1"/>
          </a:p>
          <a:p>
            <a:pPr marL="0" lvl="0" indent="0" algn="just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b="1"/>
          </a:p>
          <a:p>
            <a:pPr marL="0" lvl="0" indent="0" algn="just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pt-BR" b="1"/>
              <a:t>EX: </a:t>
            </a:r>
            <a:r>
              <a:rPr lang="pt-BR" b="1">
                <a:solidFill>
                  <a:srgbClr val="C00000"/>
                </a:solidFill>
              </a:rPr>
              <a:t>45</a:t>
            </a:r>
            <a:r>
              <a:rPr lang="pt-BR" b="1"/>
              <a:t> (decimal) para binário = </a:t>
            </a:r>
            <a:r>
              <a:rPr lang="pt-BR" b="1">
                <a:solidFill>
                  <a:srgbClr val="C00000"/>
                </a:solidFill>
              </a:rPr>
              <a:t>101101₂</a:t>
            </a:r>
            <a:endParaRPr b="1">
              <a:solidFill>
                <a:srgbClr val="C00000"/>
              </a:solidFill>
            </a:endParaRPr>
          </a:p>
          <a:p>
            <a:pPr marL="0" lvl="0" indent="0" algn="just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b="1"/>
          </a:p>
          <a:p>
            <a:pPr marL="0" lvl="0" indent="0" algn="just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b="1"/>
          </a:p>
          <a:p>
            <a:pPr marL="0" lvl="0" indent="0" algn="just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i="1"/>
          </a:p>
        </p:txBody>
      </p:sp>
      <p:pic>
        <p:nvPicPr>
          <p:cNvPr id="297" name="Google Shape;297;p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72200" y="76200"/>
            <a:ext cx="2667000" cy="1125537"/>
          </a:xfrm>
          <a:prstGeom prst="rect">
            <a:avLst/>
          </a:prstGeom>
          <a:noFill/>
          <a:ln>
            <a:noFill/>
          </a:ln>
        </p:spPr>
      </p:pic>
      <p:sp>
        <p:nvSpPr>
          <p:cNvPr id="298" name="Google Shape;298;p3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pt-BR">
                <a:solidFill>
                  <a:srgbClr val="888888"/>
                </a:solidFill>
              </a:rPr>
              <a:t>24</a:t>
            </a:fld>
            <a:endParaRPr>
              <a:solidFill>
                <a:srgbClr val="888888"/>
              </a:solidFill>
            </a:endParaRPr>
          </a:p>
        </p:txBody>
      </p:sp>
      <p:sp>
        <p:nvSpPr>
          <p:cNvPr id="299" name="Google Shape;299;p39"/>
          <p:cNvSpPr txBox="1"/>
          <p:nvPr/>
        </p:nvSpPr>
        <p:spPr>
          <a:xfrm>
            <a:off x="304800" y="405663"/>
            <a:ext cx="5715000" cy="583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2700" marR="0" lvl="0" indent="0" algn="l" rtl="0">
              <a:lnSpc>
                <a:spcPct val="9531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pt-BR" sz="4800" b="1" i="0" u="none" strike="noStrike" cap="none" baseline="30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SISTEMAS DE NUMERAÇÃO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0" name="Google Shape;300;p3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04801" y="4854677"/>
            <a:ext cx="6324600" cy="1828800"/>
          </a:xfrm>
          <a:prstGeom prst="rect">
            <a:avLst/>
          </a:prstGeom>
          <a:noFill/>
          <a:ln w="88900" cap="sq" cmpd="thickThin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pic>
      <p:pic>
        <p:nvPicPr>
          <p:cNvPr id="301" name="Google Shape;301;p3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04800" y="2438400"/>
            <a:ext cx="8300884" cy="1676400"/>
          </a:xfrm>
          <a:prstGeom prst="rect">
            <a:avLst/>
          </a:prstGeom>
          <a:noFill/>
          <a:ln w="88900" cap="sq" cmpd="thickThin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pic>
      <p:sp>
        <p:nvSpPr>
          <p:cNvPr id="302" name="Google Shape;302;p39"/>
          <p:cNvSpPr/>
          <p:nvPr/>
        </p:nvSpPr>
        <p:spPr>
          <a:xfrm>
            <a:off x="6710516" y="4179063"/>
            <a:ext cx="2438400" cy="2708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pt-BR"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Momento de Parar: </a:t>
            </a:r>
            <a:r>
              <a:rPr lang="pt-BR" sz="2000" b="1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quando o quociente é menor do que o valor da base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pt-BR" sz="2000" b="1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Neste caso, o valor da base é “2”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40"/>
          <p:cNvSpPr txBox="1">
            <a:spLocks noGrp="1"/>
          </p:cNvSpPr>
          <p:nvPr>
            <p:ph type="body" idx="1"/>
          </p:nvPr>
        </p:nvSpPr>
        <p:spPr>
          <a:xfrm>
            <a:off x="130539" y="1090151"/>
            <a:ext cx="8839200" cy="48300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  <a:buNone/>
            </a:pPr>
            <a:r>
              <a:rPr lang="pt-BR" b="1">
                <a:solidFill>
                  <a:srgbClr val="C00000"/>
                </a:solidFill>
              </a:rPr>
              <a:t>Conversão de decimal para octal</a:t>
            </a:r>
            <a:endParaRPr/>
          </a:p>
          <a:p>
            <a:pPr marL="0" lvl="0" indent="0" algn="just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pt-BR"/>
              <a:t>Para converter um número decimal em octal </a:t>
            </a:r>
            <a:r>
              <a:rPr lang="pt-BR" b="1"/>
              <a:t>realiza-se a divisão sucessiva por 8, semelhante às conversões apresentadas para os sistemas binário e hexadecimal.</a:t>
            </a:r>
            <a:endParaRPr/>
          </a:p>
          <a:p>
            <a:pPr marL="0" lvl="0" indent="0" algn="just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pt-BR"/>
              <a:t>O resultado é lido da direita para a esquerda a partir do último quociente</a:t>
            </a:r>
            <a:endParaRPr/>
          </a:p>
          <a:p>
            <a:pPr marL="0" lvl="0" indent="0" algn="just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pt-BR" b="1"/>
              <a:t>EX : 246 para octal = 366₈</a:t>
            </a:r>
            <a:endParaRPr/>
          </a:p>
          <a:p>
            <a:pPr marL="0" lvl="0" indent="0" algn="just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b="1"/>
          </a:p>
          <a:p>
            <a:pPr marL="0" lvl="0" indent="0" algn="just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b="1"/>
          </a:p>
          <a:p>
            <a:pPr marL="0" lvl="0" indent="0" algn="just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b="1">
              <a:solidFill>
                <a:srgbClr val="C00000"/>
              </a:solidFill>
            </a:endParaRPr>
          </a:p>
          <a:p>
            <a:pPr marL="0" lvl="0" indent="0" algn="just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0" lvl="0" indent="0" algn="just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0" lvl="0" indent="0" algn="just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i="1"/>
          </a:p>
        </p:txBody>
      </p:sp>
      <p:pic>
        <p:nvPicPr>
          <p:cNvPr id="308" name="Google Shape;308;p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72200" y="76200"/>
            <a:ext cx="2667000" cy="1125537"/>
          </a:xfrm>
          <a:prstGeom prst="rect">
            <a:avLst/>
          </a:prstGeom>
          <a:noFill/>
          <a:ln>
            <a:noFill/>
          </a:ln>
        </p:spPr>
      </p:pic>
      <p:sp>
        <p:nvSpPr>
          <p:cNvPr id="309" name="Google Shape;309;p4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pt-BR">
                <a:solidFill>
                  <a:srgbClr val="888888"/>
                </a:solidFill>
              </a:rPr>
              <a:t>25</a:t>
            </a:fld>
            <a:endParaRPr>
              <a:solidFill>
                <a:srgbClr val="888888"/>
              </a:solidFill>
            </a:endParaRPr>
          </a:p>
        </p:txBody>
      </p:sp>
      <p:sp>
        <p:nvSpPr>
          <p:cNvPr id="310" name="Google Shape;310;p40"/>
          <p:cNvSpPr txBox="1"/>
          <p:nvPr/>
        </p:nvSpPr>
        <p:spPr>
          <a:xfrm>
            <a:off x="304800" y="405663"/>
            <a:ext cx="5715000" cy="583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2700" marR="0" lvl="0" indent="0" algn="l" rtl="0">
              <a:lnSpc>
                <a:spcPct val="9531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pt-BR" sz="4800" b="1" i="0" u="none" strike="noStrike" cap="none" baseline="30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SISTEMAS DE NUMERAÇÃO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1" name="Google Shape;311;p4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04800" y="4600575"/>
            <a:ext cx="8534400" cy="1733550"/>
          </a:xfrm>
          <a:prstGeom prst="rect">
            <a:avLst/>
          </a:prstGeom>
          <a:noFill/>
          <a:ln w="38100" cap="sq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2352"/>
              </a:srgbClr>
            </a:outerShdw>
          </a:effec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41"/>
          <p:cNvSpPr txBox="1">
            <a:spLocks noGrp="1"/>
          </p:cNvSpPr>
          <p:nvPr>
            <p:ph type="body" idx="1"/>
          </p:nvPr>
        </p:nvSpPr>
        <p:spPr>
          <a:xfrm>
            <a:off x="130539" y="989151"/>
            <a:ext cx="8839200" cy="55640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  <a:buNone/>
            </a:pPr>
            <a:r>
              <a:rPr lang="pt-BR" b="1">
                <a:solidFill>
                  <a:srgbClr val="C00000"/>
                </a:solidFill>
              </a:rPr>
              <a:t>Conversão de decimal para Hexadecimal</a:t>
            </a:r>
            <a:endParaRPr/>
          </a:p>
          <a:p>
            <a:pPr marL="0" lvl="0" indent="0" algn="just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pt-BR"/>
              <a:t>Realiza-se a </a:t>
            </a:r>
            <a:r>
              <a:rPr lang="pt-BR" b="1"/>
              <a:t>divisão sucessiva por 16 (base do sistema hexadecimal).</a:t>
            </a:r>
            <a:r>
              <a:rPr lang="pt-BR"/>
              <a:t> O resultado é lido da direita para a esquerda a partir do último quociente.</a:t>
            </a:r>
            <a:endParaRPr/>
          </a:p>
          <a:p>
            <a:pPr marL="0" lvl="0" indent="0" algn="just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pt-BR" b="1"/>
              <a:t>EX : 438 em hexadecimal = 1B6₁₆</a:t>
            </a:r>
            <a:endParaRPr/>
          </a:p>
          <a:p>
            <a:pPr marL="0" lvl="0" indent="0" algn="just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b="1"/>
          </a:p>
          <a:p>
            <a:pPr marL="0" lvl="0" indent="0" algn="just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b="1"/>
          </a:p>
          <a:p>
            <a:pPr marL="0" lvl="0" indent="0" algn="just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b="1">
              <a:solidFill>
                <a:srgbClr val="C00000"/>
              </a:solidFill>
            </a:endParaRPr>
          </a:p>
          <a:p>
            <a:pPr marL="0" lvl="0" indent="0" algn="just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b="1"/>
          </a:p>
          <a:p>
            <a:pPr marL="0" lvl="0" indent="0" algn="just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b="1"/>
          </a:p>
          <a:p>
            <a:pPr marL="0" lvl="0" indent="0" algn="just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C00000"/>
              </a:buClr>
              <a:buSzPts val="2800"/>
              <a:buNone/>
            </a:pPr>
            <a:r>
              <a:rPr lang="pt-BR" b="1">
                <a:solidFill>
                  <a:srgbClr val="C00000"/>
                </a:solidFill>
              </a:rPr>
              <a:t>Note : </a:t>
            </a:r>
            <a:r>
              <a:rPr lang="pt-BR" b="1"/>
              <a:t>o resto da segunda divisão foi o número 11, que corresponde ao número B em Hexadecimal</a:t>
            </a:r>
            <a:endParaRPr/>
          </a:p>
          <a:p>
            <a:pPr marL="0" lvl="0" indent="0" algn="just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0" lvl="0" indent="0" algn="just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0" lvl="0" indent="0" algn="just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i="1"/>
          </a:p>
        </p:txBody>
      </p:sp>
      <p:pic>
        <p:nvPicPr>
          <p:cNvPr id="317" name="Google Shape;317;p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72200" y="76200"/>
            <a:ext cx="2667000" cy="1125537"/>
          </a:xfrm>
          <a:prstGeom prst="rect">
            <a:avLst/>
          </a:prstGeom>
          <a:noFill/>
          <a:ln>
            <a:noFill/>
          </a:ln>
        </p:spPr>
      </p:pic>
      <p:sp>
        <p:nvSpPr>
          <p:cNvPr id="318" name="Google Shape;318;p4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pt-BR">
                <a:solidFill>
                  <a:srgbClr val="888888"/>
                </a:solidFill>
              </a:rPr>
              <a:t>26</a:t>
            </a:fld>
            <a:endParaRPr>
              <a:solidFill>
                <a:srgbClr val="888888"/>
              </a:solidFill>
            </a:endParaRPr>
          </a:p>
        </p:txBody>
      </p:sp>
      <p:sp>
        <p:nvSpPr>
          <p:cNvPr id="319" name="Google Shape;319;p41"/>
          <p:cNvSpPr txBox="1"/>
          <p:nvPr/>
        </p:nvSpPr>
        <p:spPr>
          <a:xfrm>
            <a:off x="304800" y="405663"/>
            <a:ext cx="5715000" cy="583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2700" marR="0" lvl="0" indent="0" algn="l" rtl="0">
              <a:lnSpc>
                <a:spcPct val="9531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pt-BR" sz="4800" b="1" i="0" u="none" strike="noStrike" cap="none" baseline="30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SISTEMAS DE NUMERAÇÃO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0" name="Google Shape;320;p4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51952" y="3276600"/>
            <a:ext cx="8434848" cy="2057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42"/>
          <p:cNvSpPr txBox="1">
            <a:spLocks noGrp="1"/>
          </p:cNvSpPr>
          <p:nvPr>
            <p:ph type="body" idx="1"/>
          </p:nvPr>
        </p:nvSpPr>
        <p:spPr>
          <a:xfrm>
            <a:off x="152400" y="989151"/>
            <a:ext cx="8839200" cy="48300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  <a:buNone/>
            </a:pPr>
            <a:r>
              <a:rPr lang="pt-BR" b="1">
                <a:solidFill>
                  <a:srgbClr val="C00000"/>
                </a:solidFill>
              </a:rPr>
              <a:t>Conversão de hexadecimal para binário</a:t>
            </a:r>
            <a:endParaRPr/>
          </a:p>
          <a:p>
            <a:pPr marL="0" lvl="0" indent="0" algn="just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pt-BR"/>
              <a:t>A conversão de hexadecimal para binário também segue o princípio de conversão digito a digito. </a:t>
            </a:r>
            <a:r>
              <a:rPr lang="pt-BR" b="1"/>
              <a:t>Separa-se cada dígito hexadecimal e o converte para binário, conforme a tabela a seguir</a:t>
            </a:r>
            <a:r>
              <a:rPr lang="pt-BR"/>
              <a:t>:</a:t>
            </a:r>
            <a:endParaRPr/>
          </a:p>
          <a:p>
            <a:pPr marL="0" lvl="0" indent="0" algn="just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b="1">
              <a:solidFill>
                <a:srgbClr val="C00000"/>
              </a:solidFill>
            </a:endParaRPr>
          </a:p>
          <a:p>
            <a:pPr marL="0" lvl="0" indent="0" algn="just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b="1"/>
          </a:p>
          <a:p>
            <a:pPr marL="0" lvl="0" indent="0" algn="just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b="1">
              <a:solidFill>
                <a:srgbClr val="C00000"/>
              </a:solidFill>
            </a:endParaRPr>
          </a:p>
          <a:p>
            <a:pPr marL="0" lvl="0" indent="0" algn="just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0" lvl="0" indent="0" algn="just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0" lvl="0" indent="0" algn="just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i="1"/>
          </a:p>
        </p:txBody>
      </p:sp>
      <p:pic>
        <p:nvPicPr>
          <p:cNvPr id="326" name="Google Shape;326;p4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72200" y="76200"/>
            <a:ext cx="2667000" cy="1125537"/>
          </a:xfrm>
          <a:prstGeom prst="rect">
            <a:avLst/>
          </a:prstGeom>
          <a:noFill/>
          <a:ln>
            <a:noFill/>
          </a:ln>
        </p:spPr>
      </p:pic>
      <p:sp>
        <p:nvSpPr>
          <p:cNvPr id="327" name="Google Shape;327;p4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pt-BR">
                <a:solidFill>
                  <a:srgbClr val="888888"/>
                </a:solidFill>
              </a:rPr>
              <a:t>27</a:t>
            </a:fld>
            <a:endParaRPr>
              <a:solidFill>
                <a:srgbClr val="888888"/>
              </a:solidFill>
            </a:endParaRPr>
          </a:p>
        </p:txBody>
      </p:sp>
      <p:sp>
        <p:nvSpPr>
          <p:cNvPr id="328" name="Google Shape;328;p42"/>
          <p:cNvSpPr txBox="1"/>
          <p:nvPr/>
        </p:nvSpPr>
        <p:spPr>
          <a:xfrm>
            <a:off x="304800" y="405663"/>
            <a:ext cx="5715000" cy="583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2700" marR="0" lvl="0" indent="0" algn="l" rtl="0">
              <a:lnSpc>
                <a:spcPct val="9531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pt-BR" sz="4800" b="1" i="0" u="none" strike="noStrike" cap="none" baseline="30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SISTEMAS DE NUMERAÇÃO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9" name="Google Shape;329;p4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9600" y="3382297"/>
            <a:ext cx="7696200" cy="2942303"/>
          </a:xfrm>
          <a:prstGeom prst="rect">
            <a:avLst/>
          </a:prstGeom>
          <a:noFill/>
          <a:ln w="38100" cap="sq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2352"/>
              </a:srgbClr>
            </a:outerShdw>
          </a:effec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43"/>
          <p:cNvSpPr txBox="1">
            <a:spLocks noGrp="1"/>
          </p:cNvSpPr>
          <p:nvPr>
            <p:ph type="body" idx="1"/>
          </p:nvPr>
        </p:nvSpPr>
        <p:spPr>
          <a:xfrm>
            <a:off x="152400" y="989151"/>
            <a:ext cx="8839200" cy="48300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  <a:buNone/>
            </a:pPr>
            <a:r>
              <a:rPr lang="pt-BR" b="1">
                <a:solidFill>
                  <a:srgbClr val="C00000"/>
                </a:solidFill>
              </a:rPr>
              <a:t>Conversão de hexadecimal para binário</a:t>
            </a:r>
            <a:endParaRPr/>
          </a:p>
          <a:p>
            <a:pPr marL="0" lvl="0" indent="0" algn="just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pt-BR"/>
              <a:t>Cada dígito hexadecimal é convertido para um número em Ex : </a:t>
            </a:r>
            <a:r>
              <a:rPr lang="pt-BR" b="1"/>
              <a:t>AD45₁₆ para binario = 1010110101000101</a:t>
            </a:r>
            <a:endParaRPr/>
          </a:p>
          <a:p>
            <a:pPr marL="0" lvl="0" indent="0" algn="just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b="1">
              <a:solidFill>
                <a:srgbClr val="C00000"/>
              </a:solidFill>
            </a:endParaRPr>
          </a:p>
          <a:p>
            <a:pPr marL="0" lvl="0" indent="0" algn="just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b="1">
              <a:solidFill>
                <a:srgbClr val="C00000"/>
              </a:solidFill>
            </a:endParaRPr>
          </a:p>
          <a:p>
            <a:pPr marL="0" lvl="0" indent="0" algn="just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b="1"/>
          </a:p>
          <a:p>
            <a:pPr marL="0" lvl="0" indent="0" algn="just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b="1">
              <a:solidFill>
                <a:srgbClr val="C00000"/>
              </a:solidFill>
            </a:endParaRPr>
          </a:p>
          <a:p>
            <a:pPr marL="0" lvl="0" indent="0" algn="just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0" lvl="0" indent="0" algn="just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0" lvl="0" indent="0" algn="just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i="1"/>
          </a:p>
        </p:txBody>
      </p:sp>
      <p:pic>
        <p:nvPicPr>
          <p:cNvPr id="335" name="Google Shape;335;p4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72200" y="76200"/>
            <a:ext cx="2667000" cy="1125537"/>
          </a:xfrm>
          <a:prstGeom prst="rect">
            <a:avLst/>
          </a:prstGeom>
          <a:noFill/>
          <a:ln>
            <a:noFill/>
          </a:ln>
        </p:spPr>
      </p:pic>
      <p:sp>
        <p:nvSpPr>
          <p:cNvPr id="336" name="Google Shape;336;p4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pt-BR">
                <a:solidFill>
                  <a:srgbClr val="888888"/>
                </a:solidFill>
              </a:rPr>
              <a:t>28</a:t>
            </a:fld>
            <a:endParaRPr>
              <a:solidFill>
                <a:srgbClr val="888888"/>
              </a:solidFill>
            </a:endParaRPr>
          </a:p>
        </p:txBody>
      </p:sp>
      <p:sp>
        <p:nvSpPr>
          <p:cNvPr id="337" name="Google Shape;337;p43"/>
          <p:cNvSpPr txBox="1"/>
          <p:nvPr/>
        </p:nvSpPr>
        <p:spPr>
          <a:xfrm>
            <a:off x="304800" y="405663"/>
            <a:ext cx="5715000" cy="583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2700" marR="0" lvl="0" indent="0" algn="l" rtl="0">
              <a:lnSpc>
                <a:spcPct val="9531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pt-BR" sz="4800" b="1" i="0" u="none" strike="noStrike" cap="none" baseline="30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SISTEMAS DE NUMERAÇÃO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8" name="Google Shape;338;p4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2400" y="3048000"/>
            <a:ext cx="8839200" cy="3276600"/>
          </a:xfrm>
          <a:prstGeom prst="rect">
            <a:avLst/>
          </a:prstGeom>
          <a:noFill/>
          <a:ln w="38100" cap="sq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2352"/>
              </a:srgbClr>
            </a:outerShdw>
          </a:effec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44"/>
          <p:cNvSpPr txBox="1">
            <a:spLocks noGrp="1"/>
          </p:cNvSpPr>
          <p:nvPr>
            <p:ph type="body" idx="1"/>
          </p:nvPr>
        </p:nvSpPr>
        <p:spPr>
          <a:xfrm>
            <a:off x="304800" y="1201737"/>
            <a:ext cx="8534400" cy="48300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  <a:buNone/>
            </a:pPr>
            <a:r>
              <a:rPr lang="pt-BR" b="1">
                <a:solidFill>
                  <a:srgbClr val="C00000"/>
                </a:solidFill>
              </a:rPr>
              <a:t>Conversão de hexadecimal para octal</a:t>
            </a:r>
            <a:endParaRPr/>
          </a:p>
          <a:p>
            <a:pPr marL="0" lvl="0" indent="0" algn="just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b="1"/>
          </a:p>
          <a:p>
            <a:pPr marL="74295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6666"/>
              </a:buClr>
              <a:buSzPts val="2100"/>
              <a:buFont typeface="Noto Sans Symbols"/>
              <a:buChar char="▪"/>
            </a:pPr>
            <a:r>
              <a:rPr lang="pt-BR" sz="2800" b="1"/>
              <a:t>Dois passos: </a:t>
            </a:r>
            <a:endParaRPr sz="2800" b="1"/>
          </a:p>
          <a:p>
            <a:pPr marL="1143000" lvl="2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6666"/>
              </a:buClr>
              <a:buSzPts val="2100"/>
              <a:buFont typeface="Noto Sans Symbols"/>
              <a:buChar char="✔"/>
            </a:pPr>
            <a:r>
              <a:rPr lang="pt-BR" sz="2800"/>
              <a:t>Converter hexa para binário. </a:t>
            </a:r>
            <a:endParaRPr sz="2800"/>
          </a:p>
          <a:p>
            <a:pPr marL="1143000" lvl="2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6666"/>
              </a:buClr>
              <a:buSzPts val="2100"/>
              <a:buFont typeface="Noto Sans Symbols"/>
              <a:buChar char="✔"/>
            </a:pPr>
            <a:r>
              <a:rPr lang="pt-BR" sz="2800"/>
              <a:t>Converter binário para octal. </a:t>
            </a:r>
            <a:endParaRPr/>
          </a:p>
          <a:p>
            <a:pPr marL="0" lvl="0" indent="0" algn="just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b="1">
              <a:solidFill>
                <a:srgbClr val="C00000"/>
              </a:solidFill>
            </a:endParaRPr>
          </a:p>
          <a:p>
            <a:pPr marL="0" lvl="0" indent="0" algn="just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b="1">
              <a:solidFill>
                <a:srgbClr val="C00000"/>
              </a:solidFill>
            </a:endParaRPr>
          </a:p>
          <a:p>
            <a:pPr marL="0" lvl="0" indent="0" algn="just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b="1"/>
          </a:p>
          <a:p>
            <a:pPr marL="0" lvl="0" indent="0" algn="just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b="1">
              <a:solidFill>
                <a:srgbClr val="C00000"/>
              </a:solidFill>
            </a:endParaRPr>
          </a:p>
          <a:p>
            <a:pPr marL="0" lvl="0" indent="0" algn="just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0" lvl="0" indent="0" algn="just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0" lvl="0" indent="0" algn="just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i="1"/>
          </a:p>
        </p:txBody>
      </p:sp>
      <p:pic>
        <p:nvPicPr>
          <p:cNvPr id="344" name="Google Shape;344;p4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72200" y="76200"/>
            <a:ext cx="2667000" cy="1125537"/>
          </a:xfrm>
          <a:prstGeom prst="rect">
            <a:avLst/>
          </a:prstGeom>
          <a:noFill/>
          <a:ln>
            <a:noFill/>
          </a:ln>
        </p:spPr>
      </p:pic>
      <p:sp>
        <p:nvSpPr>
          <p:cNvPr id="345" name="Google Shape;345;p4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pt-BR">
                <a:solidFill>
                  <a:srgbClr val="888888"/>
                </a:solidFill>
              </a:rPr>
              <a:t>29</a:t>
            </a:fld>
            <a:endParaRPr>
              <a:solidFill>
                <a:srgbClr val="888888"/>
              </a:solidFill>
            </a:endParaRPr>
          </a:p>
        </p:txBody>
      </p:sp>
      <p:sp>
        <p:nvSpPr>
          <p:cNvPr id="346" name="Google Shape;346;p44"/>
          <p:cNvSpPr txBox="1"/>
          <p:nvPr/>
        </p:nvSpPr>
        <p:spPr>
          <a:xfrm>
            <a:off x="304800" y="405663"/>
            <a:ext cx="5715000" cy="583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2700" marR="0" lvl="0" indent="0" algn="l" rtl="0">
              <a:lnSpc>
                <a:spcPct val="9531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pt-BR" sz="4800" b="1" i="0" u="none" strike="noStrike" cap="none" baseline="30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SISTEMAS DE NUMERAÇÃO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8"/>
          <p:cNvSpPr txBox="1">
            <a:spLocks noGrp="1"/>
          </p:cNvSpPr>
          <p:nvPr>
            <p:ph type="title"/>
          </p:nvPr>
        </p:nvSpPr>
        <p:spPr>
          <a:xfrm>
            <a:off x="-1676400" y="81149"/>
            <a:ext cx="6629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pt-BR" b="1"/>
              <a:t>Sumário</a:t>
            </a:r>
            <a:endParaRPr b="1"/>
          </a:p>
        </p:txBody>
      </p:sp>
      <p:sp>
        <p:nvSpPr>
          <p:cNvPr id="113" name="Google Shape;113;p1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3820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  <a:buNone/>
            </a:pPr>
            <a:r>
              <a:rPr lang="pt-BR" b="1">
                <a:solidFill>
                  <a:srgbClr val="C00000"/>
                </a:solidFill>
              </a:rPr>
              <a:t>Representação interna de dados na memória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b="1">
              <a:solidFill>
                <a:srgbClr val="C0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C00000"/>
              </a:buClr>
              <a:buSzPts val="2800"/>
              <a:buNone/>
            </a:pPr>
            <a:r>
              <a:rPr lang="pt-BR" b="1">
                <a:solidFill>
                  <a:srgbClr val="C00000"/>
                </a:solidFill>
              </a:rPr>
              <a:t>Sistemas de numeração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▪"/>
            </a:pPr>
            <a:r>
              <a:rPr lang="pt-BR" b="1"/>
              <a:t>Conversão entre sistemas de numeração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▪"/>
            </a:pPr>
            <a:r>
              <a:rPr lang="pt-BR" b="1"/>
              <a:t>Operações aritméticas entre binários.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b="1"/>
          </a:p>
        </p:txBody>
      </p:sp>
      <p:pic>
        <p:nvPicPr>
          <p:cNvPr id="114" name="Google Shape;114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72200" y="76200"/>
            <a:ext cx="2667000" cy="1125537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1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pt-BR"/>
              <a:t>3</a:t>
            </a:fld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45"/>
          <p:cNvSpPr txBox="1">
            <a:spLocks noGrp="1"/>
          </p:cNvSpPr>
          <p:nvPr>
            <p:ph type="body" idx="1"/>
          </p:nvPr>
        </p:nvSpPr>
        <p:spPr>
          <a:xfrm>
            <a:off x="152400" y="989151"/>
            <a:ext cx="8839200" cy="48300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  <a:buNone/>
            </a:pPr>
            <a:r>
              <a:rPr lang="pt-BR" b="1">
                <a:solidFill>
                  <a:srgbClr val="C00000"/>
                </a:solidFill>
              </a:rPr>
              <a:t>Conversão de hexadecimal para decimal</a:t>
            </a:r>
            <a:endParaRPr/>
          </a:p>
          <a:p>
            <a:pPr marL="0" lvl="0" indent="0" algn="just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pt-BR"/>
              <a:t>A conversão de hexadecimal para decimal segue o mesmo princípio apresentado para o sistema binário. </a:t>
            </a:r>
            <a:r>
              <a:rPr lang="pt-BR" b="1"/>
              <a:t>Multiplica-se cada dígito pela potência de 16 relativa à posição e somam-se os resultados.</a:t>
            </a:r>
            <a:endParaRPr/>
          </a:p>
          <a:p>
            <a:pPr marL="0" lvl="0" indent="0" algn="just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pt-BR" b="1"/>
              <a:t>EX : 12C₁₆ para decimal =  300</a:t>
            </a:r>
            <a:endParaRPr/>
          </a:p>
          <a:p>
            <a:pPr marL="0" lvl="0" indent="0" algn="just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b="1">
              <a:solidFill>
                <a:srgbClr val="C00000"/>
              </a:solidFill>
            </a:endParaRPr>
          </a:p>
          <a:p>
            <a:pPr marL="0" lvl="0" indent="0" algn="just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b="1">
              <a:solidFill>
                <a:srgbClr val="C00000"/>
              </a:solidFill>
            </a:endParaRPr>
          </a:p>
          <a:p>
            <a:pPr marL="0" lvl="0" indent="0" algn="just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b="1"/>
          </a:p>
          <a:p>
            <a:pPr marL="0" lvl="0" indent="0" algn="just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b="1">
              <a:solidFill>
                <a:srgbClr val="C00000"/>
              </a:solidFill>
            </a:endParaRPr>
          </a:p>
          <a:p>
            <a:pPr marL="0" lvl="0" indent="0" algn="just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0" lvl="0" indent="0" algn="just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0" lvl="0" indent="0" algn="just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i="1"/>
          </a:p>
        </p:txBody>
      </p:sp>
      <p:pic>
        <p:nvPicPr>
          <p:cNvPr id="352" name="Google Shape;352;p4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72200" y="76200"/>
            <a:ext cx="2667000" cy="1125537"/>
          </a:xfrm>
          <a:prstGeom prst="rect">
            <a:avLst/>
          </a:prstGeom>
          <a:noFill/>
          <a:ln>
            <a:noFill/>
          </a:ln>
        </p:spPr>
      </p:pic>
      <p:sp>
        <p:nvSpPr>
          <p:cNvPr id="353" name="Google Shape;353;p4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pt-BR">
                <a:solidFill>
                  <a:srgbClr val="888888"/>
                </a:solidFill>
              </a:rPr>
              <a:t>30</a:t>
            </a:fld>
            <a:endParaRPr>
              <a:solidFill>
                <a:srgbClr val="888888"/>
              </a:solidFill>
            </a:endParaRPr>
          </a:p>
        </p:txBody>
      </p:sp>
      <p:sp>
        <p:nvSpPr>
          <p:cNvPr id="354" name="Google Shape;354;p45"/>
          <p:cNvSpPr txBox="1"/>
          <p:nvPr/>
        </p:nvSpPr>
        <p:spPr>
          <a:xfrm>
            <a:off x="304800" y="405663"/>
            <a:ext cx="5715000" cy="583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2700" marR="0" lvl="0" indent="0" algn="l" rtl="0">
              <a:lnSpc>
                <a:spcPct val="9531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pt-BR" sz="4800" b="1" i="0" u="none" strike="noStrike" cap="none" baseline="30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SISTEMAS DE NUMERAÇÃO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55" name="Google Shape;355;p4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28600" y="4038600"/>
            <a:ext cx="8610600" cy="2362200"/>
          </a:xfrm>
          <a:prstGeom prst="rect">
            <a:avLst/>
          </a:prstGeom>
          <a:noFill/>
          <a:ln w="38100" cap="sq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2352"/>
              </a:srgbClr>
            </a:outerShdw>
          </a:effec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46"/>
          <p:cNvSpPr txBox="1">
            <a:spLocks noGrp="1"/>
          </p:cNvSpPr>
          <p:nvPr>
            <p:ph type="body" idx="1"/>
          </p:nvPr>
        </p:nvSpPr>
        <p:spPr>
          <a:xfrm>
            <a:off x="152400" y="989151"/>
            <a:ext cx="8839200" cy="48300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  <a:buNone/>
            </a:pPr>
            <a:r>
              <a:rPr lang="pt-BR" b="1">
                <a:solidFill>
                  <a:srgbClr val="C00000"/>
                </a:solidFill>
              </a:rPr>
              <a:t>Conversão de hexadecimal para decimal</a:t>
            </a:r>
            <a:endParaRPr/>
          </a:p>
          <a:p>
            <a:pPr marL="0" lvl="0" indent="0" algn="just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pt-BR"/>
              <a:t>A conversão de hexadecimal para decimal segue o mesmo princípio apresentado para o sistema binário. </a:t>
            </a:r>
            <a:r>
              <a:rPr lang="pt-BR" b="1"/>
              <a:t>Multiplica-se cada dígito pela potência de 16 relativa à posição e somam-se os resultados.</a:t>
            </a:r>
            <a:endParaRPr/>
          </a:p>
          <a:p>
            <a:pPr marL="0" lvl="0" indent="0" algn="just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pt-BR" b="1"/>
              <a:t>EX : 12C₁₆ para decimal =  300</a:t>
            </a:r>
            <a:endParaRPr/>
          </a:p>
          <a:p>
            <a:pPr marL="0" lvl="0" indent="0" algn="just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b="1">
              <a:solidFill>
                <a:srgbClr val="C00000"/>
              </a:solidFill>
            </a:endParaRPr>
          </a:p>
          <a:p>
            <a:pPr marL="0" lvl="0" indent="0" algn="just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b="1">
              <a:solidFill>
                <a:srgbClr val="C00000"/>
              </a:solidFill>
            </a:endParaRPr>
          </a:p>
          <a:p>
            <a:pPr marL="0" lvl="0" indent="0" algn="just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b="1"/>
          </a:p>
          <a:p>
            <a:pPr marL="0" lvl="0" indent="0" algn="just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b="1">
              <a:solidFill>
                <a:srgbClr val="C00000"/>
              </a:solidFill>
            </a:endParaRPr>
          </a:p>
          <a:p>
            <a:pPr marL="0" lvl="0" indent="0" algn="just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0" lvl="0" indent="0" algn="just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0" lvl="0" indent="0" algn="just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i="1"/>
          </a:p>
        </p:txBody>
      </p:sp>
      <p:pic>
        <p:nvPicPr>
          <p:cNvPr id="361" name="Google Shape;361;p4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72200" y="76200"/>
            <a:ext cx="2667000" cy="1125537"/>
          </a:xfrm>
          <a:prstGeom prst="rect">
            <a:avLst/>
          </a:prstGeom>
          <a:noFill/>
          <a:ln>
            <a:noFill/>
          </a:ln>
        </p:spPr>
      </p:pic>
      <p:sp>
        <p:nvSpPr>
          <p:cNvPr id="362" name="Google Shape;362;p4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pt-BR">
                <a:solidFill>
                  <a:srgbClr val="888888"/>
                </a:solidFill>
              </a:rPr>
              <a:t>31</a:t>
            </a:fld>
            <a:endParaRPr>
              <a:solidFill>
                <a:srgbClr val="888888"/>
              </a:solidFill>
            </a:endParaRPr>
          </a:p>
        </p:txBody>
      </p:sp>
      <p:sp>
        <p:nvSpPr>
          <p:cNvPr id="363" name="Google Shape;363;p46"/>
          <p:cNvSpPr txBox="1"/>
          <p:nvPr/>
        </p:nvSpPr>
        <p:spPr>
          <a:xfrm>
            <a:off x="304800" y="405663"/>
            <a:ext cx="5715000" cy="583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2700" marR="0" lvl="0" indent="0" algn="l" rtl="0">
              <a:lnSpc>
                <a:spcPct val="9531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pt-BR" sz="4800" b="1" i="0" u="none" strike="noStrike" cap="none" baseline="30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SISTEMAS DE NUMERAÇÃO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64" name="Google Shape;364;p4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28600" y="4038600"/>
            <a:ext cx="8610600" cy="2362200"/>
          </a:xfrm>
          <a:prstGeom prst="rect">
            <a:avLst/>
          </a:prstGeom>
          <a:noFill/>
          <a:ln w="38100" cap="sq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2352"/>
              </a:srgbClr>
            </a:outerShdw>
          </a:effec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47"/>
          <p:cNvSpPr txBox="1">
            <a:spLocks noGrp="1"/>
          </p:cNvSpPr>
          <p:nvPr>
            <p:ph type="body" idx="1"/>
          </p:nvPr>
        </p:nvSpPr>
        <p:spPr>
          <a:xfrm>
            <a:off x="228600" y="1201737"/>
            <a:ext cx="8610600" cy="5275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  <a:buNone/>
            </a:pPr>
            <a:r>
              <a:rPr lang="pt-BR" b="1">
                <a:solidFill>
                  <a:srgbClr val="C00000"/>
                </a:solidFill>
              </a:rPr>
              <a:t>Tabela de Equivalência entre os sistemas</a:t>
            </a:r>
            <a:endParaRPr/>
          </a:p>
          <a:p>
            <a:pPr marL="0" lvl="0" indent="0" algn="just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b="1">
              <a:solidFill>
                <a:srgbClr val="C00000"/>
              </a:solidFill>
            </a:endParaRPr>
          </a:p>
        </p:txBody>
      </p:sp>
      <p:pic>
        <p:nvPicPr>
          <p:cNvPr id="370" name="Google Shape;370;p4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72200" y="76200"/>
            <a:ext cx="2667000" cy="1125537"/>
          </a:xfrm>
          <a:prstGeom prst="rect">
            <a:avLst/>
          </a:prstGeom>
          <a:noFill/>
          <a:ln>
            <a:noFill/>
          </a:ln>
        </p:spPr>
      </p:pic>
      <p:sp>
        <p:nvSpPr>
          <p:cNvPr id="371" name="Google Shape;371;p4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pt-BR">
                <a:solidFill>
                  <a:srgbClr val="888888"/>
                </a:solidFill>
              </a:rPr>
              <a:t>32</a:t>
            </a:fld>
            <a:endParaRPr>
              <a:solidFill>
                <a:srgbClr val="888888"/>
              </a:solidFill>
            </a:endParaRPr>
          </a:p>
        </p:txBody>
      </p:sp>
      <p:sp>
        <p:nvSpPr>
          <p:cNvPr id="372" name="Google Shape;372;p47"/>
          <p:cNvSpPr txBox="1"/>
          <p:nvPr/>
        </p:nvSpPr>
        <p:spPr>
          <a:xfrm>
            <a:off x="304800" y="405663"/>
            <a:ext cx="5715000" cy="583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2700" marR="0" lvl="0" indent="0" algn="l" rtl="0">
              <a:lnSpc>
                <a:spcPct val="9531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pt-BR" sz="4800" b="1" i="0" u="none" strike="noStrike" cap="none" baseline="30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SISTEMAS DE NUMERAÇÃO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73" name="Google Shape;373;p4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04800" y="1828800"/>
            <a:ext cx="8534400" cy="4572000"/>
          </a:xfrm>
          <a:prstGeom prst="rect">
            <a:avLst/>
          </a:prstGeom>
          <a:noFill/>
          <a:ln w="127000" cap="sq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48"/>
          <p:cNvSpPr txBox="1">
            <a:spLocks noGrp="1"/>
          </p:cNvSpPr>
          <p:nvPr>
            <p:ph type="body" idx="1"/>
          </p:nvPr>
        </p:nvSpPr>
        <p:spPr>
          <a:xfrm>
            <a:off x="304800" y="996269"/>
            <a:ext cx="8648700" cy="5275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000"/>
              <a:buNone/>
            </a:pPr>
            <a:r>
              <a:rPr lang="pt-BR" sz="3000" b="1">
                <a:solidFill>
                  <a:srgbClr val="C00000"/>
                </a:solidFill>
              </a:rPr>
              <a:t>Operacoes entre os sistemas de numeração</a:t>
            </a:r>
            <a:endParaRPr/>
          </a:p>
          <a:p>
            <a:pPr marL="0" lvl="0" indent="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ts val="3000"/>
              <a:buNone/>
            </a:pPr>
            <a:r>
              <a:rPr lang="pt-BR" sz="3000" b="1">
                <a:solidFill>
                  <a:srgbClr val="C00000"/>
                </a:solidFill>
              </a:rPr>
              <a:t>Adição e subtração em binário</a:t>
            </a:r>
            <a:endParaRPr/>
          </a:p>
          <a:p>
            <a:pPr marL="342900" lvl="0" indent="-342900" algn="just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pt-BR"/>
              <a:t>As operações aritméticas com números binários são feitas de forma análoga aos decimais.</a:t>
            </a:r>
            <a:endParaRPr/>
          </a:p>
          <a:p>
            <a:pPr marL="342900" lvl="0" indent="-342900" algn="just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pt-BR"/>
              <a:t>Para a subtração, em especial, é necessário lembrar os “empréstimos” ensinados durante o primário</a:t>
            </a:r>
            <a:endParaRPr/>
          </a:p>
          <a:p>
            <a:pPr marL="0" lvl="0" indent="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</a:pPr>
            <a:endParaRPr sz="3000"/>
          </a:p>
          <a:p>
            <a:pPr marL="0" lvl="0" indent="0" algn="just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b="1">
              <a:solidFill>
                <a:srgbClr val="C00000"/>
              </a:solidFill>
            </a:endParaRPr>
          </a:p>
          <a:p>
            <a:pPr marL="0" lvl="0" indent="0" algn="just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b="1">
              <a:solidFill>
                <a:srgbClr val="C00000"/>
              </a:solidFill>
            </a:endParaRPr>
          </a:p>
          <a:p>
            <a:pPr marL="0" lvl="0" indent="0" algn="just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b="1"/>
          </a:p>
          <a:p>
            <a:pPr marL="0" lvl="0" indent="0" algn="just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b="1">
              <a:solidFill>
                <a:srgbClr val="C00000"/>
              </a:solidFill>
            </a:endParaRPr>
          </a:p>
          <a:p>
            <a:pPr marL="0" lvl="0" indent="0" algn="just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0" lvl="0" indent="0" algn="just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0" lvl="0" indent="0" algn="just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i="1"/>
          </a:p>
        </p:txBody>
      </p:sp>
      <p:pic>
        <p:nvPicPr>
          <p:cNvPr id="379" name="Google Shape;379;p4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72200" y="76200"/>
            <a:ext cx="2667000" cy="1125537"/>
          </a:xfrm>
          <a:prstGeom prst="rect">
            <a:avLst/>
          </a:prstGeom>
          <a:noFill/>
          <a:ln>
            <a:noFill/>
          </a:ln>
        </p:spPr>
      </p:pic>
      <p:sp>
        <p:nvSpPr>
          <p:cNvPr id="380" name="Google Shape;380;p4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pt-BR">
                <a:solidFill>
                  <a:srgbClr val="888888"/>
                </a:solidFill>
              </a:rPr>
              <a:t>33</a:t>
            </a:fld>
            <a:endParaRPr>
              <a:solidFill>
                <a:srgbClr val="888888"/>
              </a:solidFill>
            </a:endParaRPr>
          </a:p>
        </p:txBody>
      </p:sp>
      <p:sp>
        <p:nvSpPr>
          <p:cNvPr id="381" name="Google Shape;381;p48"/>
          <p:cNvSpPr txBox="1"/>
          <p:nvPr/>
        </p:nvSpPr>
        <p:spPr>
          <a:xfrm>
            <a:off x="304800" y="405663"/>
            <a:ext cx="5715000" cy="583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2700" marR="0" lvl="0" indent="0" algn="l" rtl="0">
              <a:lnSpc>
                <a:spcPct val="9531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pt-BR" sz="4800" b="1" i="0" u="none" strike="noStrike" cap="none" baseline="30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SISTEMAS DE NUMERAÇÃO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" name="Google Shape;382;p48"/>
          <p:cNvSpPr/>
          <p:nvPr/>
        </p:nvSpPr>
        <p:spPr>
          <a:xfrm>
            <a:off x="4407309" y="4004187"/>
            <a:ext cx="3957484" cy="259080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68312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pt-BR" sz="2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</a:t>
            </a:r>
            <a:r>
              <a:rPr lang="pt-BR" sz="2400" b="1" i="0" u="sng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Subtração</a:t>
            </a:r>
            <a:r>
              <a:rPr lang="pt-BR" sz="2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pt-BR" sz="2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         0 - 0 = 0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pt-BR" sz="2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         0 - 1 = 1 e empresta 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pt-BR" sz="2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         1 - 0 = 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pt-BR" sz="2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         1 - 1 = 0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3" name="Google Shape;383;p48"/>
          <p:cNvSpPr txBox="1"/>
          <p:nvPr/>
        </p:nvSpPr>
        <p:spPr>
          <a:xfrm>
            <a:off x="322006" y="4004187"/>
            <a:ext cx="3886200" cy="259080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68312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66"/>
              </a:buClr>
              <a:buSzPts val="1800"/>
              <a:buFont typeface="Calibri"/>
              <a:buNone/>
            </a:pPr>
            <a:r>
              <a:rPr lang="pt-BR" sz="2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  </a:t>
            </a:r>
            <a:r>
              <a:rPr lang="pt-BR" sz="2400" b="1" i="0" u="sng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Adição</a:t>
            </a: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3366"/>
              </a:buClr>
              <a:buSzPts val="1800"/>
              <a:buFont typeface="Noto Sans Symbols"/>
              <a:buNone/>
            </a:pPr>
            <a:r>
              <a:rPr lang="pt-BR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        </a:t>
            </a:r>
            <a:r>
              <a:rPr lang="pt-BR" sz="2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0 + 0 = 0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3366"/>
              </a:buClr>
              <a:buSzPts val="1800"/>
              <a:buFont typeface="Noto Sans Symbols"/>
              <a:buNone/>
            </a:pPr>
            <a:r>
              <a:rPr lang="pt-BR" sz="2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        0 + 1 = 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76250" marR="0" lvl="1" indent="-7937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3366"/>
              </a:buClr>
              <a:buSzPts val="1800"/>
              <a:buFont typeface="Calibri"/>
              <a:buNone/>
            </a:pPr>
            <a:r>
              <a:rPr lang="pt-BR" sz="2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    1 + 0 = 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76250" marR="0" lvl="1" indent="-7937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3366"/>
              </a:buClr>
              <a:buSzPts val="1800"/>
              <a:buFont typeface="Calibri"/>
              <a:buNone/>
            </a:pPr>
            <a:r>
              <a:rPr lang="pt-BR" sz="2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 1 + 1 = 0 e vai 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54063" marR="0" lvl="2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3366"/>
              </a:buClr>
              <a:buSzPts val="1800"/>
              <a:buFont typeface="Noto Sans Symbols"/>
              <a:buNone/>
            </a:pP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49"/>
          <p:cNvSpPr txBox="1">
            <a:spLocks noGrp="1"/>
          </p:cNvSpPr>
          <p:nvPr>
            <p:ph type="body" idx="1"/>
          </p:nvPr>
        </p:nvSpPr>
        <p:spPr>
          <a:xfrm>
            <a:off x="304800" y="1201737"/>
            <a:ext cx="8648700" cy="5275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000"/>
              <a:buNone/>
            </a:pPr>
            <a:r>
              <a:rPr lang="pt-BR" sz="3000" b="1">
                <a:solidFill>
                  <a:srgbClr val="C00000"/>
                </a:solidFill>
              </a:rPr>
              <a:t>Operações entre os sistemas de numeração</a:t>
            </a:r>
            <a:endParaRPr/>
          </a:p>
          <a:p>
            <a:pPr marL="0" lvl="0" indent="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3000"/>
              <a:buNone/>
            </a:pPr>
            <a:r>
              <a:rPr lang="pt-BR" sz="3000" b="1">
                <a:solidFill>
                  <a:srgbClr val="002060"/>
                </a:solidFill>
              </a:rPr>
              <a:t>Adição e subtração em binário</a:t>
            </a:r>
            <a:endParaRPr/>
          </a:p>
          <a:p>
            <a:pPr marL="0" lvl="0" indent="0" algn="just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b="1">
              <a:solidFill>
                <a:srgbClr val="C00000"/>
              </a:solidFill>
            </a:endParaRPr>
          </a:p>
          <a:p>
            <a:pPr marL="0" lvl="0" indent="0" algn="just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b="1">
              <a:solidFill>
                <a:srgbClr val="C00000"/>
              </a:solidFill>
            </a:endParaRPr>
          </a:p>
          <a:p>
            <a:pPr marL="0" lvl="0" indent="0" algn="just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b="1"/>
          </a:p>
          <a:p>
            <a:pPr marL="0" lvl="0" indent="0" algn="just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b="1">
              <a:solidFill>
                <a:srgbClr val="C00000"/>
              </a:solidFill>
            </a:endParaRPr>
          </a:p>
          <a:p>
            <a:pPr marL="0" lvl="0" indent="0" algn="just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0" lvl="0" indent="0" algn="just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0" lvl="0" indent="0" algn="just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i="1"/>
          </a:p>
        </p:txBody>
      </p:sp>
      <p:pic>
        <p:nvPicPr>
          <p:cNvPr id="389" name="Google Shape;389;p4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72200" y="76200"/>
            <a:ext cx="2667000" cy="1125537"/>
          </a:xfrm>
          <a:prstGeom prst="rect">
            <a:avLst/>
          </a:prstGeom>
          <a:noFill/>
          <a:ln>
            <a:noFill/>
          </a:ln>
        </p:spPr>
      </p:pic>
      <p:sp>
        <p:nvSpPr>
          <p:cNvPr id="390" name="Google Shape;390;p4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pt-BR">
                <a:solidFill>
                  <a:srgbClr val="888888"/>
                </a:solidFill>
              </a:rPr>
              <a:t>34</a:t>
            </a:fld>
            <a:endParaRPr>
              <a:solidFill>
                <a:srgbClr val="888888"/>
              </a:solidFill>
            </a:endParaRPr>
          </a:p>
        </p:txBody>
      </p:sp>
      <p:sp>
        <p:nvSpPr>
          <p:cNvPr id="391" name="Google Shape;391;p49"/>
          <p:cNvSpPr txBox="1"/>
          <p:nvPr/>
        </p:nvSpPr>
        <p:spPr>
          <a:xfrm>
            <a:off x="304800" y="405663"/>
            <a:ext cx="5715000" cy="583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2700" marR="0" lvl="0" indent="0" algn="l" rtl="0">
              <a:lnSpc>
                <a:spcPct val="9531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pt-BR" sz="4800" b="1" i="0" u="none" strike="noStrike" cap="none" baseline="30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SISTEMAS DE NUMERAÇÃO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92" name="Google Shape;392;p4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04800" y="2362200"/>
            <a:ext cx="8686800" cy="4114800"/>
          </a:xfrm>
          <a:prstGeom prst="rect">
            <a:avLst/>
          </a:prstGeom>
          <a:noFill/>
          <a:ln w="38100" cap="sq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2352"/>
              </a:srgbClr>
            </a:outerShdw>
          </a:effectLst>
        </p:spPr>
      </p:pic>
      <p:pic>
        <p:nvPicPr>
          <p:cNvPr id="393" name="Google Shape;393;p4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410200" y="2362200"/>
            <a:ext cx="3581400" cy="1905000"/>
          </a:xfrm>
          <a:prstGeom prst="rect">
            <a:avLst/>
          </a:prstGeom>
          <a:noFill/>
          <a:ln w="38100" cap="sq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2352"/>
              </a:srgbClr>
            </a:outerShdw>
          </a:effec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50"/>
          <p:cNvSpPr txBox="1">
            <a:spLocks noGrp="1"/>
          </p:cNvSpPr>
          <p:nvPr>
            <p:ph type="body" idx="1"/>
          </p:nvPr>
        </p:nvSpPr>
        <p:spPr>
          <a:xfrm>
            <a:off x="304800" y="996269"/>
            <a:ext cx="8648700" cy="5275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000"/>
              <a:buNone/>
            </a:pPr>
            <a:r>
              <a:rPr lang="pt-BR" sz="3000" b="1">
                <a:solidFill>
                  <a:srgbClr val="C00000"/>
                </a:solidFill>
              </a:rPr>
              <a:t>Operações entre os sistemas de numeração</a:t>
            </a:r>
            <a:endParaRPr/>
          </a:p>
          <a:p>
            <a:pPr marL="0" lvl="0" indent="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ts val="3000"/>
              <a:buNone/>
            </a:pPr>
            <a:r>
              <a:rPr lang="pt-BR" sz="3000" b="1">
                <a:solidFill>
                  <a:srgbClr val="C00000"/>
                </a:solidFill>
              </a:rPr>
              <a:t>Adição em binário</a:t>
            </a:r>
            <a:endParaRPr/>
          </a:p>
          <a:p>
            <a:pPr marL="0" lvl="0" indent="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</a:pPr>
            <a:r>
              <a:rPr lang="pt-BR" sz="3000"/>
              <a:t>Para verificar a soma basta converter os números para o sistema decimal. </a:t>
            </a:r>
            <a:endParaRPr/>
          </a:p>
          <a:p>
            <a:pPr marL="0" lvl="0" indent="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</a:pPr>
            <a:endParaRPr sz="3000"/>
          </a:p>
          <a:p>
            <a:pPr marL="0" lvl="0" indent="0" algn="just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b="1">
              <a:solidFill>
                <a:srgbClr val="C00000"/>
              </a:solidFill>
            </a:endParaRPr>
          </a:p>
          <a:p>
            <a:pPr marL="0" lvl="0" indent="0" algn="just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0" lvl="0" indent="0" algn="just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i="1"/>
          </a:p>
        </p:txBody>
      </p:sp>
      <p:pic>
        <p:nvPicPr>
          <p:cNvPr id="399" name="Google Shape;399;p5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72200" y="76200"/>
            <a:ext cx="2667000" cy="1125537"/>
          </a:xfrm>
          <a:prstGeom prst="rect">
            <a:avLst/>
          </a:prstGeom>
          <a:noFill/>
          <a:ln>
            <a:noFill/>
          </a:ln>
        </p:spPr>
      </p:pic>
      <p:sp>
        <p:nvSpPr>
          <p:cNvPr id="400" name="Google Shape;400;p5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pt-BR">
                <a:solidFill>
                  <a:srgbClr val="888888"/>
                </a:solidFill>
              </a:rPr>
              <a:t>35</a:t>
            </a:fld>
            <a:endParaRPr>
              <a:solidFill>
                <a:srgbClr val="888888"/>
              </a:solidFill>
            </a:endParaRPr>
          </a:p>
        </p:txBody>
      </p:sp>
      <p:sp>
        <p:nvSpPr>
          <p:cNvPr id="401" name="Google Shape;401;p50"/>
          <p:cNvSpPr txBox="1"/>
          <p:nvPr/>
        </p:nvSpPr>
        <p:spPr>
          <a:xfrm>
            <a:off x="304800" y="405663"/>
            <a:ext cx="5715000" cy="583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2700" marR="0" lvl="0" indent="0" algn="l" rtl="0">
              <a:lnSpc>
                <a:spcPct val="9531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pt-BR" sz="4800" b="1" i="0" u="none" strike="noStrike" cap="none" baseline="30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SISTEMAS DE NUMERAÇÃO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02" name="Google Shape;402;p5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04800" y="3200400"/>
            <a:ext cx="8534400" cy="1905000"/>
          </a:xfrm>
          <a:prstGeom prst="rect">
            <a:avLst/>
          </a:prstGeom>
          <a:noFill/>
          <a:ln w="38100" cap="sq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2352"/>
              </a:srgbClr>
            </a:outerShdw>
          </a:effec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51"/>
          <p:cNvSpPr txBox="1">
            <a:spLocks noGrp="1"/>
          </p:cNvSpPr>
          <p:nvPr>
            <p:ph type="body" idx="1"/>
          </p:nvPr>
        </p:nvSpPr>
        <p:spPr>
          <a:xfrm>
            <a:off x="304800" y="1201737"/>
            <a:ext cx="8648700" cy="5275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000"/>
              <a:buNone/>
            </a:pPr>
            <a:r>
              <a:rPr lang="pt-BR" sz="3000" b="1">
                <a:solidFill>
                  <a:srgbClr val="C00000"/>
                </a:solidFill>
              </a:rPr>
              <a:t>Operações entre os sistemas de numeração</a:t>
            </a:r>
            <a:endParaRPr/>
          </a:p>
          <a:p>
            <a:pPr marL="0" lvl="0" indent="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ts val="3000"/>
              <a:buNone/>
            </a:pPr>
            <a:r>
              <a:rPr lang="pt-BR" sz="3000" b="1">
                <a:solidFill>
                  <a:srgbClr val="C00000"/>
                </a:solidFill>
              </a:rPr>
              <a:t>Multiplicação e divisão em binário.</a:t>
            </a:r>
            <a:endParaRPr/>
          </a:p>
          <a:p>
            <a:pPr marL="0" lvl="0" indent="0" algn="just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b="1">
              <a:solidFill>
                <a:srgbClr val="C00000"/>
              </a:solidFill>
            </a:endParaRPr>
          </a:p>
          <a:p>
            <a:pPr marL="0" lvl="0" indent="0" algn="just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b="1">
              <a:solidFill>
                <a:srgbClr val="C00000"/>
              </a:solidFill>
            </a:endParaRPr>
          </a:p>
          <a:p>
            <a:pPr marL="0" lvl="0" indent="0" algn="just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b="1"/>
          </a:p>
          <a:p>
            <a:pPr marL="0" lvl="0" indent="0" algn="just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b="1">
              <a:solidFill>
                <a:srgbClr val="C00000"/>
              </a:solidFill>
            </a:endParaRPr>
          </a:p>
          <a:p>
            <a:pPr marL="0" lvl="0" indent="0" algn="just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0" lvl="0" indent="0" algn="just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0" lvl="0" indent="0" algn="just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i="1"/>
          </a:p>
        </p:txBody>
      </p:sp>
      <p:pic>
        <p:nvPicPr>
          <p:cNvPr id="408" name="Google Shape;408;p5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72200" y="76200"/>
            <a:ext cx="2667000" cy="1125537"/>
          </a:xfrm>
          <a:prstGeom prst="rect">
            <a:avLst/>
          </a:prstGeom>
          <a:noFill/>
          <a:ln>
            <a:noFill/>
          </a:ln>
        </p:spPr>
      </p:pic>
      <p:sp>
        <p:nvSpPr>
          <p:cNvPr id="409" name="Google Shape;409;p5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pt-BR">
                <a:solidFill>
                  <a:srgbClr val="888888"/>
                </a:solidFill>
              </a:rPr>
              <a:t>36</a:t>
            </a:fld>
            <a:endParaRPr>
              <a:solidFill>
                <a:srgbClr val="888888"/>
              </a:solidFill>
            </a:endParaRPr>
          </a:p>
        </p:txBody>
      </p:sp>
      <p:sp>
        <p:nvSpPr>
          <p:cNvPr id="410" name="Google Shape;410;p51"/>
          <p:cNvSpPr txBox="1"/>
          <p:nvPr/>
        </p:nvSpPr>
        <p:spPr>
          <a:xfrm>
            <a:off x="304800" y="405663"/>
            <a:ext cx="5715000" cy="583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2700" marR="0" lvl="0" indent="0" algn="l" rtl="0">
              <a:lnSpc>
                <a:spcPct val="9531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pt-BR" sz="4800" b="1" i="0" u="none" strike="noStrike" cap="none" baseline="30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SISTEMAS DE NUMERAÇÃO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1" name="Google Shape;411;p51"/>
          <p:cNvSpPr txBox="1"/>
          <p:nvPr/>
        </p:nvSpPr>
        <p:spPr>
          <a:xfrm>
            <a:off x="533400" y="2362200"/>
            <a:ext cx="3886200" cy="373380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2800"/>
              <a:buFont typeface="Arial"/>
              <a:buNone/>
            </a:pPr>
            <a:r>
              <a:rPr lang="pt-BR" sz="2800" b="0" i="0" u="sng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Multiplicação</a:t>
            </a:r>
            <a:r>
              <a:rPr lang="pt-BR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pt-BR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pt-BR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         0 </a:t>
            </a:r>
            <a:r>
              <a:rPr lang="pt-BR" sz="2800" b="0" i="1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  <a:r>
              <a:rPr lang="pt-BR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0 = 0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pt-BR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         0 </a:t>
            </a:r>
            <a:r>
              <a:rPr lang="pt-BR" sz="2800" b="0" i="1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  <a:r>
              <a:rPr lang="pt-BR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1 = 0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pt-BR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         1 </a:t>
            </a:r>
            <a:r>
              <a:rPr lang="pt-BR" sz="2800" b="0" i="1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  <a:r>
              <a:rPr lang="pt-BR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0 = 0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pt-BR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         1 </a:t>
            </a:r>
            <a:r>
              <a:rPr lang="pt-BR" sz="2800" b="0" i="1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  <a:r>
              <a:rPr lang="pt-BR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1 = 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2" name="Google Shape;412;p51"/>
          <p:cNvSpPr/>
          <p:nvPr/>
        </p:nvSpPr>
        <p:spPr>
          <a:xfrm>
            <a:off x="4495800" y="2362200"/>
            <a:ext cx="3810000" cy="373380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905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pt-BR" sz="2800" b="0" i="0" u="sng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Divisão</a:t>
            </a:r>
            <a:r>
              <a:rPr lang="pt-BR"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90500" marR="0" lvl="1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1F497D"/>
              </a:buClr>
              <a:buSzPts val="1200"/>
              <a:buFont typeface="Noto Sans Symbols"/>
              <a:buNone/>
            </a:pPr>
            <a:r>
              <a:rPr lang="pt-BR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pt-BR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Mesmo procedimento da divisão no sistema decimal.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52"/>
          <p:cNvSpPr txBox="1">
            <a:spLocks noGrp="1"/>
          </p:cNvSpPr>
          <p:nvPr>
            <p:ph type="body" idx="1"/>
          </p:nvPr>
        </p:nvSpPr>
        <p:spPr>
          <a:xfrm>
            <a:off x="228600" y="1600201"/>
            <a:ext cx="8686800" cy="40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</a:pPr>
            <a:endParaRPr sz="4800"/>
          </a:p>
          <a:p>
            <a:pPr marL="0" lvl="0" indent="0" algn="ctr" rtl="0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</a:pPr>
            <a:endParaRPr sz="4800" b="1"/>
          </a:p>
          <a:p>
            <a:pPr marL="0" lvl="0" indent="0" algn="ctr" rtl="0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</a:pPr>
            <a:r>
              <a:rPr lang="pt-BR" sz="4800" b="1"/>
              <a:t>Perguntas e Debate ????</a:t>
            </a:r>
            <a:endParaRPr/>
          </a:p>
        </p:txBody>
      </p:sp>
      <p:pic>
        <p:nvPicPr>
          <p:cNvPr id="418" name="Google Shape;418;p52" descr="Imag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1561" y="171450"/>
            <a:ext cx="8713839" cy="977900"/>
          </a:xfrm>
          <a:prstGeom prst="rect">
            <a:avLst/>
          </a:prstGeom>
          <a:noFill/>
          <a:ln>
            <a:noFill/>
          </a:ln>
        </p:spPr>
      </p:pic>
      <p:sp>
        <p:nvSpPr>
          <p:cNvPr id="419" name="Google Shape;419;p5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pt-BR"/>
              <a:t>37</a:t>
            </a:fld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53"/>
          <p:cNvSpPr txBox="1">
            <a:spLocks noGrp="1"/>
          </p:cNvSpPr>
          <p:nvPr>
            <p:ph type="body" idx="1"/>
          </p:nvPr>
        </p:nvSpPr>
        <p:spPr>
          <a:xfrm>
            <a:off x="228600" y="1600201"/>
            <a:ext cx="8686800" cy="40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</a:pPr>
            <a:r>
              <a:rPr lang="pt-BR" sz="4800" b="1"/>
              <a:t>TPC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pt-BR" sz="3200" b="1"/>
              <a:t>Organização da memória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pt-BR" sz="3200" b="1"/>
              <a:t>Representação interna de dados na memória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pt-BR" sz="3200" b="1"/>
              <a:t>Detecção e correcção de erros na memória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pt-BR" sz="3200" b="1"/>
              <a:t>       -	Paridade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pt-BR" sz="3200" b="1"/>
              <a:t>       -	CRC</a:t>
            </a:r>
            <a:endParaRPr/>
          </a:p>
          <a:p>
            <a:pPr marL="342900" lvl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sz="3200" b="1"/>
          </a:p>
          <a:p>
            <a:pPr marL="0" lvl="0" indent="0" algn="ctr" rtl="0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</a:pPr>
            <a:endParaRPr sz="4800" b="1"/>
          </a:p>
          <a:p>
            <a:pPr marL="0" lvl="0" indent="0" algn="ctr" rtl="0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</a:pPr>
            <a:endParaRPr sz="4800" b="1"/>
          </a:p>
          <a:p>
            <a:pPr marL="0" lvl="0" indent="0" algn="ctr" rtl="0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</a:pPr>
            <a:endParaRPr sz="4800"/>
          </a:p>
        </p:txBody>
      </p:sp>
      <p:pic>
        <p:nvPicPr>
          <p:cNvPr id="425" name="Google Shape;425;p53" descr="Imag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1561" y="171450"/>
            <a:ext cx="8713839" cy="977900"/>
          </a:xfrm>
          <a:prstGeom prst="rect">
            <a:avLst/>
          </a:prstGeom>
          <a:noFill/>
          <a:ln>
            <a:noFill/>
          </a:ln>
        </p:spPr>
      </p:pic>
      <p:sp>
        <p:nvSpPr>
          <p:cNvPr id="426" name="Google Shape;426;p5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pt-BR"/>
              <a:t>38</a:t>
            </a:fld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54"/>
          <p:cNvSpPr txBox="1">
            <a:spLocks noGrp="1"/>
          </p:cNvSpPr>
          <p:nvPr>
            <p:ph type="body" idx="1"/>
          </p:nvPr>
        </p:nvSpPr>
        <p:spPr>
          <a:xfrm>
            <a:off x="228600" y="1600201"/>
            <a:ext cx="8686800" cy="40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endParaRPr sz="2600"/>
          </a:p>
        </p:txBody>
      </p:sp>
      <p:pic>
        <p:nvPicPr>
          <p:cNvPr id="432" name="Google Shape;432;p5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8600" y="1524000"/>
            <a:ext cx="8686800" cy="411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3" name="Google Shape;433;p54" descr="Imag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01561" y="171450"/>
            <a:ext cx="8713839" cy="977900"/>
          </a:xfrm>
          <a:prstGeom prst="rect">
            <a:avLst/>
          </a:prstGeom>
          <a:noFill/>
          <a:ln>
            <a:noFill/>
          </a:ln>
        </p:spPr>
      </p:pic>
      <p:sp>
        <p:nvSpPr>
          <p:cNvPr id="434" name="Google Shape;434;p5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pt-BR"/>
              <a:t>39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9"/>
          <p:cNvSpPr/>
          <p:nvPr/>
        </p:nvSpPr>
        <p:spPr>
          <a:xfrm>
            <a:off x="6684338" y="312329"/>
            <a:ext cx="2459662" cy="881332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19"/>
          <p:cNvSpPr txBox="1"/>
          <p:nvPr/>
        </p:nvSpPr>
        <p:spPr>
          <a:xfrm>
            <a:off x="379500" y="1548684"/>
            <a:ext cx="8438445" cy="1454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4928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19"/>
          <p:cNvSpPr txBox="1"/>
          <p:nvPr/>
        </p:nvSpPr>
        <p:spPr>
          <a:xfrm>
            <a:off x="7865438" y="4236033"/>
            <a:ext cx="1803208" cy="7112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2700" marR="0" lvl="0" indent="0" algn="l" rtl="0">
              <a:lnSpc>
                <a:spcPct val="10538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endParaRPr sz="26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19"/>
          <p:cNvSpPr txBox="1"/>
          <p:nvPr/>
        </p:nvSpPr>
        <p:spPr>
          <a:xfrm>
            <a:off x="513994" y="2276051"/>
            <a:ext cx="189992" cy="790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2700" marR="0" lvl="0" indent="0" algn="l" rtl="0">
              <a:lnSpc>
                <a:spcPct val="10576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endParaRPr sz="2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19"/>
          <p:cNvSpPr txBox="1"/>
          <p:nvPr/>
        </p:nvSpPr>
        <p:spPr>
          <a:xfrm>
            <a:off x="328597" y="1683333"/>
            <a:ext cx="8510603" cy="40316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57123" marR="0" lvl="0" indent="0" algn="l" rtl="0">
              <a:lnSpc>
                <a:spcPct val="10557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endParaRPr sz="26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19"/>
          <p:cNvSpPr txBox="1"/>
          <p:nvPr/>
        </p:nvSpPr>
        <p:spPr>
          <a:xfrm>
            <a:off x="513994" y="4297764"/>
            <a:ext cx="189992" cy="3545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2700" marR="0" lvl="0" indent="0" algn="l" rtl="0">
              <a:lnSpc>
                <a:spcPct val="10576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endParaRPr sz="2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p19"/>
          <p:cNvSpPr txBox="1"/>
          <p:nvPr/>
        </p:nvSpPr>
        <p:spPr>
          <a:xfrm>
            <a:off x="858418" y="4317619"/>
            <a:ext cx="7934232" cy="19402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2700" marR="2793" lvl="0" indent="0" algn="l" rtl="0">
              <a:lnSpc>
                <a:spcPct val="10538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endParaRPr sz="26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19"/>
          <p:cNvSpPr/>
          <p:nvPr/>
        </p:nvSpPr>
        <p:spPr>
          <a:xfrm>
            <a:off x="282047" y="967752"/>
            <a:ext cx="8633353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19"/>
          <p:cNvSpPr/>
          <p:nvPr/>
        </p:nvSpPr>
        <p:spPr>
          <a:xfrm>
            <a:off x="356225" y="1281076"/>
            <a:ext cx="8484995" cy="39857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pt-BR" sz="2800" b="1" i="0" u="sng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Tema 1: Sistemas de numeração do computador</a:t>
            </a:r>
            <a:endParaRPr sz="2800" b="1" i="0" u="none" strike="noStrike" cap="none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190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endParaRPr sz="2400" b="0" i="0" u="none" strike="noStrike" cap="none">
              <a:solidFill>
                <a:srgbClr val="97480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Noto Sans Symbols"/>
              <a:buChar char="▪"/>
            </a:pPr>
            <a:r>
              <a:rPr lang="pt-BR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Aprender como fazer a conversão entre os diferentes tipos de sistemas de numeração</a:t>
            </a:r>
            <a:endParaRPr sz="2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Noto Sans Symbols"/>
              <a:buChar char="▪"/>
            </a:pPr>
            <a:r>
              <a:rPr lang="pt-BR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Aprender as operações aritméticas básicas no sistema de  numeração binário.</a:t>
            </a:r>
            <a:endParaRPr sz="2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Noto Sans Symbols"/>
              <a:buChar char="▪"/>
            </a:pPr>
            <a:r>
              <a:rPr lang="pt-BR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Transmitir uma noção da importância dos sistemas de numeração binário e hexadecimal para a computação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p19"/>
          <p:cNvSpPr txBox="1"/>
          <p:nvPr/>
        </p:nvSpPr>
        <p:spPr>
          <a:xfrm>
            <a:off x="304800" y="405663"/>
            <a:ext cx="5715000" cy="583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2700" marR="0" lvl="0" indent="0" algn="l" rtl="0">
              <a:lnSpc>
                <a:spcPct val="9531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pt-BR" sz="4800" b="1" i="0" u="none" strike="noStrike" cap="none" baseline="30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SISTEMAS DE NUMERAÇÃO</a:t>
            </a:r>
            <a:endParaRPr sz="4800" b="1" i="0" u="none" strike="noStrike" cap="none" baseline="30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55"/>
          <p:cNvSpPr txBox="1">
            <a:spLocks noGrp="1"/>
          </p:cNvSpPr>
          <p:nvPr>
            <p:ph type="body" idx="1"/>
          </p:nvPr>
        </p:nvSpPr>
        <p:spPr>
          <a:xfrm>
            <a:off x="228600" y="1600201"/>
            <a:ext cx="8686800" cy="40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</a:pPr>
            <a:endParaRPr sz="4800"/>
          </a:p>
          <a:p>
            <a:pPr marL="0" lvl="0" indent="0" algn="ctr" rtl="0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</a:pPr>
            <a:endParaRPr sz="4800" b="1"/>
          </a:p>
          <a:p>
            <a:pPr marL="0" lvl="0" indent="0" algn="ctr" rtl="0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</a:pPr>
            <a:r>
              <a:rPr lang="pt-BR" sz="4800" b="1"/>
              <a:t>Obrigado</a:t>
            </a:r>
            <a:endParaRPr/>
          </a:p>
        </p:txBody>
      </p:sp>
      <p:pic>
        <p:nvPicPr>
          <p:cNvPr id="440" name="Google Shape;440;p55" descr="Imag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1561" y="171450"/>
            <a:ext cx="8713839" cy="977900"/>
          </a:xfrm>
          <a:prstGeom prst="rect">
            <a:avLst/>
          </a:prstGeom>
          <a:noFill/>
          <a:ln>
            <a:noFill/>
          </a:ln>
        </p:spPr>
      </p:pic>
      <p:sp>
        <p:nvSpPr>
          <p:cNvPr id="441" name="Google Shape;441;p5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pt-BR"/>
              <a:t>40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0"/>
          <p:cNvSpPr txBox="1">
            <a:spLocks noGrp="1"/>
          </p:cNvSpPr>
          <p:nvPr>
            <p:ph type="body" idx="1"/>
          </p:nvPr>
        </p:nvSpPr>
        <p:spPr>
          <a:xfrm>
            <a:off x="201118" y="1249231"/>
            <a:ext cx="8790482" cy="5275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pt-BR"/>
              <a:t>Sistema de numeração é o conjunto de símbolos utilizados para a representação de quantidades e as regras que definem a forma de representação. </a:t>
            </a:r>
            <a:endParaRPr/>
          </a:p>
          <a:p>
            <a:pPr marL="0" lvl="0" indent="0" algn="just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0" lvl="0" indent="0" algn="just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pt-BR"/>
              <a:t>Eles são usados para representar a quantidade de determinados elementos. O sistema mais usado pelas pessoas é o </a:t>
            </a:r>
            <a:r>
              <a:rPr lang="pt-BR" b="1">
                <a:solidFill>
                  <a:srgbClr val="C00000"/>
                </a:solidFill>
              </a:rPr>
              <a:t>decimal</a:t>
            </a:r>
            <a:r>
              <a:rPr lang="pt-BR">
                <a:solidFill>
                  <a:srgbClr val="C00000"/>
                </a:solidFill>
              </a:rPr>
              <a:t>, </a:t>
            </a:r>
            <a:r>
              <a:rPr lang="pt-BR"/>
              <a:t>que</a:t>
            </a:r>
            <a:r>
              <a:rPr lang="pt-BR">
                <a:solidFill>
                  <a:srgbClr val="C00000"/>
                </a:solidFill>
              </a:rPr>
              <a:t> </a:t>
            </a:r>
            <a:r>
              <a:rPr lang="pt-BR"/>
              <a:t>é formado por 10 algarismos. Para a eletrônica </a:t>
            </a:r>
            <a:r>
              <a:rPr lang="pt-BR" b="1"/>
              <a:t>digital e sistemas de computação</a:t>
            </a:r>
            <a:r>
              <a:rPr lang="pt-BR"/>
              <a:t> os sistemas </a:t>
            </a:r>
            <a:r>
              <a:rPr lang="pt-BR" b="1">
                <a:solidFill>
                  <a:srgbClr val="C00000"/>
                </a:solidFill>
              </a:rPr>
              <a:t>binário, hexadecimal e octal </a:t>
            </a:r>
            <a:r>
              <a:rPr lang="pt-BR"/>
              <a:t>são muito utilizados</a:t>
            </a:r>
            <a:r>
              <a:rPr lang="pt-BR" b="1"/>
              <a:t>. </a:t>
            </a:r>
            <a:endParaRPr/>
          </a:p>
          <a:p>
            <a:pPr marL="0" lvl="0" indent="0" algn="just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pic>
        <p:nvPicPr>
          <p:cNvPr id="135" name="Google Shape;135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72200" y="76200"/>
            <a:ext cx="2667000" cy="1125537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pt-BR">
                <a:solidFill>
                  <a:srgbClr val="888888"/>
                </a:solidFill>
              </a:rPr>
              <a:t>5</a:t>
            </a:fld>
            <a:endParaRPr>
              <a:solidFill>
                <a:srgbClr val="888888"/>
              </a:solidFill>
            </a:endParaRPr>
          </a:p>
        </p:txBody>
      </p:sp>
      <p:sp>
        <p:nvSpPr>
          <p:cNvPr id="137" name="Google Shape;137;p20"/>
          <p:cNvSpPr txBox="1"/>
          <p:nvPr/>
        </p:nvSpPr>
        <p:spPr>
          <a:xfrm>
            <a:off x="304800" y="405663"/>
            <a:ext cx="5715000" cy="583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2700" marR="0" lvl="0" indent="0" algn="l" rtl="0">
              <a:lnSpc>
                <a:spcPct val="9531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pt-BR" sz="4800" b="1" i="0" u="none" strike="noStrike" cap="none" baseline="30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SISTEMAS DE NUMERAÇÃO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1"/>
          <p:cNvSpPr txBox="1">
            <a:spLocks noGrp="1"/>
          </p:cNvSpPr>
          <p:nvPr>
            <p:ph type="title"/>
          </p:nvPr>
        </p:nvSpPr>
        <p:spPr>
          <a:xfrm>
            <a:off x="126167" y="58737"/>
            <a:ext cx="6248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pt-BR" sz="3600" b="1"/>
              <a:t>Tabela de Relacão de equivalencia entre os sistemas de numeração </a:t>
            </a:r>
            <a:endParaRPr/>
          </a:p>
        </p:txBody>
      </p:sp>
      <p:sp>
        <p:nvSpPr>
          <p:cNvPr id="143" name="Google Shape;143;p21"/>
          <p:cNvSpPr txBox="1">
            <a:spLocks noGrp="1"/>
          </p:cNvSpPr>
          <p:nvPr>
            <p:ph type="body" idx="1"/>
          </p:nvPr>
        </p:nvSpPr>
        <p:spPr>
          <a:xfrm>
            <a:off x="206115" y="1201737"/>
            <a:ext cx="8610600" cy="5503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pic>
        <p:nvPicPr>
          <p:cNvPr id="144" name="Google Shape;144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72200" y="76200"/>
            <a:ext cx="2667000" cy="11255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2400" y="1201738"/>
            <a:ext cx="8839200" cy="5275262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2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pt-BR"/>
              <a:t>6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2"/>
          <p:cNvSpPr txBox="1">
            <a:spLocks noGrp="1"/>
          </p:cNvSpPr>
          <p:nvPr>
            <p:ph type="body" idx="1"/>
          </p:nvPr>
        </p:nvSpPr>
        <p:spPr>
          <a:xfrm>
            <a:off x="201118" y="1249231"/>
            <a:ext cx="8610600" cy="5275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pt-BR"/>
              <a:t>Hoje em dia, o termo </a:t>
            </a:r>
            <a:r>
              <a:rPr lang="pt-BR" b="1"/>
              <a:t>digital</a:t>
            </a:r>
            <a:r>
              <a:rPr lang="pt-BR"/>
              <a:t> tornou-se parte do nosso vocabulário diário. Isso se deve a sua ampla utilização em quase todas as áreas: </a:t>
            </a:r>
            <a:r>
              <a:rPr lang="pt-BR" b="1">
                <a:solidFill>
                  <a:srgbClr val="C00000"/>
                </a:solidFill>
              </a:rPr>
              <a:t>Computadores, Automação, Robôs, Ciência médica, Transportes, Telecomunicações, Exploração espacial e muito mais</a:t>
            </a:r>
            <a:r>
              <a:rPr lang="pt-BR"/>
              <a:t>. </a:t>
            </a:r>
            <a:endParaRPr/>
          </a:p>
          <a:p>
            <a:pPr marL="0" lvl="0" indent="0" algn="just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0" lvl="0" indent="0" algn="just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pt-BR"/>
              <a:t>Um </a:t>
            </a:r>
            <a:r>
              <a:rPr lang="pt-BR" b="1"/>
              <a:t>Sistema Digital </a:t>
            </a:r>
            <a:r>
              <a:rPr lang="pt-BR"/>
              <a:t>é uma combinação de dispositivos projectados para manipular informação lógica ou quantidade física que são representadas no formato digital, ou valores discretos.</a:t>
            </a:r>
            <a:endParaRPr/>
          </a:p>
        </p:txBody>
      </p:sp>
      <p:pic>
        <p:nvPicPr>
          <p:cNvPr id="152" name="Google Shape;152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72200" y="76200"/>
            <a:ext cx="2667000" cy="1125537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2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pt-BR">
                <a:solidFill>
                  <a:srgbClr val="888888"/>
                </a:solidFill>
              </a:rPr>
              <a:t>7</a:t>
            </a:fld>
            <a:endParaRPr>
              <a:solidFill>
                <a:srgbClr val="888888"/>
              </a:solidFill>
            </a:endParaRPr>
          </a:p>
        </p:txBody>
      </p:sp>
      <p:sp>
        <p:nvSpPr>
          <p:cNvPr id="154" name="Google Shape;154;p22"/>
          <p:cNvSpPr txBox="1"/>
          <p:nvPr/>
        </p:nvSpPr>
        <p:spPr>
          <a:xfrm>
            <a:off x="304800" y="405663"/>
            <a:ext cx="5715000" cy="583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2700" marR="0" lvl="0" indent="0" algn="l" rtl="0">
              <a:lnSpc>
                <a:spcPct val="9531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pt-BR" sz="4800" b="1" i="0" u="none" strike="noStrike" cap="none" baseline="30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SISTEMAS DE NUMERAÇÃO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3"/>
          <p:cNvSpPr txBox="1">
            <a:spLocks noGrp="1"/>
          </p:cNvSpPr>
          <p:nvPr>
            <p:ph type="body" idx="1"/>
          </p:nvPr>
        </p:nvSpPr>
        <p:spPr>
          <a:xfrm>
            <a:off x="228600" y="1371601"/>
            <a:ext cx="8610600" cy="44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pt-BR"/>
              <a:t>Os avanços na tecnologia ao longo das últimas três décadas têm sido espantosos. </a:t>
            </a:r>
            <a:r>
              <a:rPr lang="pt-BR" b="1" i="1">
                <a:solidFill>
                  <a:srgbClr val="C00000"/>
                </a:solidFill>
              </a:rPr>
              <a:t>CDs, MP3, DVD, TVs</a:t>
            </a:r>
            <a:r>
              <a:rPr lang="pt-BR" b="1">
                <a:solidFill>
                  <a:srgbClr val="C00000"/>
                </a:solidFill>
              </a:rPr>
              <a:t>, celulares, etc. </a:t>
            </a:r>
            <a:endParaRPr b="1">
              <a:solidFill>
                <a:srgbClr val="C00000"/>
              </a:solidFill>
            </a:endParaRPr>
          </a:p>
          <a:p>
            <a:pPr marL="0" lvl="0" indent="0" algn="just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pt-BR"/>
              <a:t>A tecnologia digital continuará invadindo rapidamente o cotidiano de nossas vidas, caminhando em direção a novas fronteiras que talvez não tenhamos sequer imaginado. </a:t>
            </a:r>
            <a:endParaRPr/>
          </a:p>
        </p:txBody>
      </p:sp>
      <p:pic>
        <p:nvPicPr>
          <p:cNvPr id="160" name="Google Shape;160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72200" y="76200"/>
            <a:ext cx="2667000" cy="1125537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2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pt-BR">
                <a:solidFill>
                  <a:srgbClr val="888888"/>
                </a:solidFill>
              </a:rPr>
              <a:t>8</a:t>
            </a:fld>
            <a:endParaRPr>
              <a:solidFill>
                <a:srgbClr val="888888"/>
              </a:solidFill>
            </a:endParaRPr>
          </a:p>
        </p:txBody>
      </p:sp>
      <p:sp>
        <p:nvSpPr>
          <p:cNvPr id="162" name="Google Shape;162;p23"/>
          <p:cNvSpPr txBox="1"/>
          <p:nvPr/>
        </p:nvSpPr>
        <p:spPr>
          <a:xfrm>
            <a:off x="304800" y="405663"/>
            <a:ext cx="5715000" cy="583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2700" marR="0" lvl="0" indent="0" algn="l" rtl="0">
              <a:lnSpc>
                <a:spcPct val="9531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pt-BR" sz="4800" b="1" i="0" u="none" strike="noStrike" cap="none" baseline="30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SISTEMAS DE NUMERAÇÃO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4"/>
          <p:cNvSpPr txBox="1">
            <a:spLocks noGrp="1"/>
          </p:cNvSpPr>
          <p:nvPr>
            <p:ph type="body" idx="1"/>
          </p:nvPr>
        </p:nvSpPr>
        <p:spPr>
          <a:xfrm>
            <a:off x="228600" y="1230765"/>
            <a:ext cx="8610600" cy="5275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  <a:buNone/>
            </a:pPr>
            <a:r>
              <a:rPr lang="pt-BR" b="1">
                <a:solidFill>
                  <a:srgbClr val="C00000"/>
                </a:solidFill>
              </a:rPr>
              <a:t>Sistema binário</a:t>
            </a:r>
            <a:endParaRPr/>
          </a:p>
          <a:p>
            <a:pPr marL="0" lvl="0" indent="0" algn="just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pt-BR"/>
              <a:t>O Sistema numérico binário é representado apenas por dois símbolos: </a:t>
            </a:r>
            <a:r>
              <a:rPr lang="pt-BR" b="1"/>
              <a:t>0 e 1</a:t>
            </a:r>
            <a:r>
              <a:rPr lang="pt-BR"/>
              <a:t>, a partir dos quais é possível representar todos os outros números como pode ser exemplificado no quadro ao lado.</a:t>
            </a:r>
            <a:endParaRPr/>
          </a:p>
          <a:p>
            <a:pPr marL="0" lvl="0" indent="0" algn="just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C00000"/>
              </a:buClr>
              <a:buSzPts val="2800"/>
              <a:buNone/>
            </a:pPr>
            <a:r>
              <a:rPr lang="pt-BR" b="1">
                <a:solidFill>
                  <a:srgbClr val="C00000"/>
                </a:solidFill>
              </a:rPr>
              <a:t>Números com base 2, </a:t>
            </a:r>
            <a:endParaRPr b="1">
              <a:solidFill>
                <a:srgbClr val="C00000"/>
              </a:solidFill>
            </a:endParaRPr>
          </a:p>
          <a:p>
            <a:pPr marL="0" lvl="0" indent="0" algn="just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C00000"/>
              </a:buClr>
              <a:buSzPts val="2800"/>
              <a:buNone/>
            </a:pPr>
            <a:r>
              <a:rPr lang="pt-BR" b="1">
                <a:solidFill>
                  <a:srgbClr val="C00000"/>
                </a:solidFill>
              </a:rPr>
              <a:t>foram criados para</a:t>
            </a:r>
            <a:endParaRPr/>
          </a:p>
          <a:p>
            <a:pPr marL="0" lvl="0" indent="0" algn="just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C00000"/>
              </a:buClr>
              <a:buSzPts val="2800"/>
              <a:buNone/>
            </a:pPr>
            <a:r>
              <a:rPr lang="pt-BR" b="1">
                <a:solidFill>
                  <a:srgbClr val="C00000"/>
                </a:solidFill>
              </a:rPr>
              <a:t>representar os sinais</a:t>
            </a:r>
            <a:endParaRPr/>
          </a:p>
          <a:p>
            <a:pPr marL="0" lvl="0" indent="0" algn="just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C00000"/>
              </a:buClr>
              <a:buSzPts val="2800"/>
              <a:buNone/>
            </a:pPr>
            <a:r>
              <a:rPr lang="pt-BR" b="1">
                <a:solidFill>
                  <a:srgbClr val="C00000"/>
                </a:solidFill>
              </a:rPr>
              <a:t>que o computador entende,</a:t>
            </a:r>
            <a:endParaRPr/>
          </a:p>
          <a:p>
            <a:pPr marL="0" lvl="0" indent="0" algn="just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C00000"/>
              </a:buClr>
              <a:buSzPts val="2800"/>
              <a:buNone/>
            </a:pPr>
            <a:r>
              <a:rPr lang="pt-BR" b="1">
                <a:solidFill>
                  <a:srgbClr val="C00000"/>
                </a:solidFill>
              </a:rPr>
              <a:t>ligado e desligado.</a:t>
            </a:r>
            <a:endParaRPr/>
          </a:p>
          <a:p>
            <a:pPr marL="0" lvl="0" indent="0" algn="just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0" lvl="0" indent="0" algn="just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pic>
        <p:nvPicPr>
          <p:cNvPr id="168" name="Google Shape;168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72200" y="76200"/>
            <a:ext cx="2667000" cy="1125537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2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pt-BR">
                <a:solidFill>
                  <a:srgbClr val="888888"/>
                </a:solidFill>
              </a:rPr>
              <a:t>9</a:t>
            </a:fld>
            <a:endParaRPr>
              <a:solidFill>
                <a:srgbClr val="888888"/>
              </a:solidFill>
            </a:endParaRPr>
          </a:p>
        </p:txBody>
      </p:sp>
      <p:sp>
        <p:nvSpPr>
          <p:cNvPr id="170" name="Google Shape;170;p24"/>
          <p:cNvSpPr txBox="1"/>
          <p:nvPr/>
        </p:nvSpPr>
        <p:spPr>
          <a:xfrm>
            <a:off x="304800" y="405663"/>
            <a:ext cx="5715000" cy="583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2700" marR="0" lvl="0" indent="0" algn="l" rtl="0">
              <a:lnSpc>
                <a:spcPct val="9531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pt-BR" sz="4800" b="1" i="0" u="none" strike="noStrike" cap="none" baseline="30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SISTEMAS DE NUMERAÇÃO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1" name="Google Shape;171;p2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53050" y="3200400"/>
            <a:ext cx="3486150" cy="3219450"/>
          </a:xfrm>
          <a:prstGeom prst="rect">
            <a:avLst/>
          </a:prstGeom>
          <a:noFill/>
          <a:ln w="38100" cap="sq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2352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1666</Words>
  <Application>Microsoft Office PowerPoint</Application>
  <PresentationFormat>On-screen Show (4:3)</PresentationFormat>
  <Paragraphs>309</Paragraphs>
  <Slides>40</Slides>
  <Notes>40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40</vt:i4>
      </vt:variant>
    </vt:vector>
  </HeadingPairs>
  <TitlesOfParts>
    <vt:vector size="47" baseType="lpstr">
      <vt:lpstr>Times New Roman</vt:lpstr>
      <vt:lpstr>Arial</vt:lpstr>
      <vt:lpstr>Calibri</vt:lpstr>
      <vt:lpstr>Ovo</vt:lpstr>
      <vt:lpstr>Noto Sans Symbols</vt:lpstr>
      <vt:lpstr>Office Theme</vt:lpstr>
      <vt:lpstr>2_Office Theme</vt:lpstr>
      <vt:lpstr>Arquitectura e Tecnologias de Computadores</vt:lpstr>
      <vt:lpstr>PowerPoint Presentation</vt:lpstr>
      <vt:lpstr>Sumário</vt:lpstr>
      <vt:lpstr>PowerPoint Presentation</vt:lpstr>
      <vt:lpstr>PowerPoint Presentation</vt:lpstr>
      <vt:lpstr>Tabela de Relacão de equivalencia entre os sistemas de numeração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Rafael Mphume</dc:creator>
  <cp:lastModifiedBy>Rafael Mphume</cp:lastModifiedBy>
  <cp:revision>1</cp:revision>
  <dcterms:modified xsi:type="dcterms:W3CDTF">2024-12-08T13:59:27Z</dcterms:modified>
</cp:coreProperties>
</file>